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7" r:id="rId2"/>
    <p:sldId id="256" r:id="rId3"/>
    <p:sldId id="267" r:id="rId4"/>
    <p:sldId id="259" r:id="rId5"/>
    <p:sldId id="260" r:id="rId6"/>
    <p:sldId id="264" r:id="rId7"/>
    <p:sldId id="261" r:id="rId8"/>
    <p:sldId id="268" r:id="rId9"/>
    <p:sldId id="270" r:id="rId10"/>
    <p:sldId id="271" r:id="rId11"/>
    <p:sldId id="272" r:id="rId12"/>
    <p:sldId id="273" r:id="rId13"/>
    <p:sldId id="279" r:id="rId14"/>
    <p:sldId id="274" r:id="rId15"/>
    <p:sldId id="276" r:id="rId16"/>
    <p:sldId id="275" r:id="rId17"/>
    <p:sldId id="277" r:id="rId18"/>
    <p:sldId id="262" r:id="rId19"/>
    <p:sldId id="278" r:id="rId2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73354" autoAdjust="0"/>
  </p:normalViewPr>
  <p:slideViewPr>
    <p:cSldViewPr snapToGrid="0">
      <p:cViewPr varScale="1">
        <p:scale>
          <a:sx n="85" d="100"/>
          <a:sy n="85" d="100"/>
        </p:scale>
        <p:origin x="88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D6807061-07AE-88C2-90B1-D3B1EE37F5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tr-TR" altLang="ko-KR"/>
              <a:t>24-2 MIP Presentation</a:t>
            </a:r>
            <a:endParaRPr lang="ko-KR" altLang="en-US"/>
          </a:p>
        </p:txBody>
      </p:sp>
      <p:sp>
        <p:nvSpPr>
          <p:cNvPr id="3" name="날짜 개체 틀 2">
            <a:extLst>
              <a:ext uri="{FF2B5EF4-FFF2-40B4-BE49-F238E27FC236}">
                <a16:creationId xmlns:a16="http://schemas.microsoft.com/office/drawing/2014/main" id="{06CF6DD9-FDA3-1B89-E59D-944FDF66FD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50B615-0111-42C3-9B99-40FAFED07245}" type="datetimeFigureOut">
              <a:rPr lang="ko-KR" altLang="en-US" smtClean="0"/>
              <a:t>2024-12-20</a:t>
            </a:fld>
            <a:endParaRPr lang="ko-KR" altLang="en-US"/>
          </a:p>
        </p:txBody>
      </p:sp>
      <p:sp>
        <p:nvSpPr>
          <p:cNvPr id="4" name="바닥글 개체 틀 3">
            <a:extLst>
              <a:ext uri="{FF2B5EF4-FFF2-40B4-BE49-F238E27FC236}">
                <a16:creationId xmlns:a16="http://schemas.microsoft.com/office/drawing/2014/main" id="{845926C6-41E9-27CD-0F3E-E12E2A73A8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8CE172D6-B657-9B34-08DD-49C925F31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BB046D-8278-4A47-8B52-8497A5209797}" type="slidenum">
              <a:rPr lang="ko-KR" altLang="en-US" smtClean="0"/>
              <a:t>‹#›</a:t>
            </a:fld>
            <a:endParaRPr lang="ko-KR" altLang="en-US"/>
          </a:p>
        </p:txBody>
      </p:sp>
    </p:spTree>
    <p:extLst>
      <p:ext uri="{BB962C8B-B14F-4D97-AF65-F5344CB8AC3E}">
        <p14:creationId xmlns:p14="http://schemas.microsoft.com/office/powerpoint/2010/main" val="35515602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tr-TR" altLang="ko-KR"/>
              <a:t>24-2 MIP Presentation</a:t>
            </a: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7266E-D755-4FC0-A731-C5BCA84B00B9}" type="datetimeFigureOut">
              <a:rPr lang="ko-KR" altLang="en-US" smtClean="0"/>
              <a:t>2024-12-20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E8AC3-2470-4B4A-B940-F0B9041EB760}" type="slidenum">
              <a:rPr lang="ko-KR" altLang="en-US" smtClean="0"/>
              <a:t>‹#›</a:t>
            </a:fld>
            <a:endParaRPr lang="ko-KR" altLang="en-US"/>
          </a:p>
        </p:txBody>
      </p:sp>
    </p:spTree>
    <p:extLst>
      <p:ext uri="{BB962C8B-B14F-4D97-AF65-F5344CB8AC3E}">
        <p14:creationId xmlns:p14="http://schemas.microsoft.com/office/powerpoint/2010/main" val="3767528914"/>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 my name is </a:t>
            </a:r>
            <a:r>
              <a:rPr lang="en-US" altLang="ko-KR" dirty="0" err="1"/>
              <a:t>yunki</a:t>
            </a:r>
            <a:r>
              <a:rPr lang="en-US" altLang="ko-KR" dirty="0"/>
              <a:t> </a:t>
            </a:r>
            <a:r>
              <a:rPr lang="en-US" altLang="ko-KR" dirty="0" err="1"/>
              <a:t>noh</a:t>
            </a:r>
            <a:r>
              <a:rPr lang="en-US" altLang="ko-KR" dirty="0"/>
              <a:t>. I have performed the research for building up 3D scanning system based on the laser triangulation method with 2D camera under the guidance of Young-Keun Kim professor. </a:t>
            </a:r>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1</a:t>
            </a:fld>
            <a:endParaRPr lang="ko-KR" altLang="en-US"/>
          </a:p>
        </p:txBody>
      </p:sp>
    </p:spTree>
    <p:extLst>
      <p:ext uri="{BB962C8B-B14F-4D97-AF65-F5344CB8AC3E}">
        <p14:creationId xmlns:p14="http://schemas.microsoft.com/office/powerpoint/2010/main" val="3273586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073A3-6B5F-2A25-79E5-451A7617552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BECC009-39D4-4AC4-BD5F-805F5231754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191021D-AD2F-F9A6-45DF-F40A5BB50002}"/>
              </a:ext>
            </a:extLst>
          </p:cNvPr>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a:extLst>
              <a:ext uri="{FF2B5EF4-FFF2-40B4-BE49-F238E27FC236}">
                <a16:creationId xmlns:a16="http://schemas.microsoft.com/office/drawing/2014/main" id="{89864C75-8880-D33D-8080-961CDC832A8C}"/>
              </a:ext>
            </a:extLst>
          </p:cNvPr>
          <p:cNvSpPr>
            <a:spLocks noGrp="1"/>
          </p:cNvSpPr>
          <p:nvPr>
            <p:ph type="sldNum" sz="quarter" idx="5"/>
          </p:nvPr>
        </p:nvSpPr>
        <p:spPr/>
        <p:txBody>
          <a:bodyPr/>
          <a:lstStyle/>
          <a:p>
            <a:fld id="{401E8AC3-2470-4B4A-B940-F0B9041EB760}" type="slidenum">
              <a:rPr lang="ko-KR" altLang="en-US" smtClean="0"/>
              <a:t>10</a:t>
            </a:fld>
            <a:endParaRPr lang="ko-KR" altLang="en-US"/>
          </a:p>
        </p:txBody>
      </p:sp>
    </p:spTree>
    <p:extLst>
      <p:ext uri="{BB962C8B-B14F-4D97-AF65-F5344CB8AC3E}">
        <p14:creationId xmlns:p14="http://schemas.microsoft.com/office/powerpoint/2010/main" val="2562784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1390A-68DE-DEE8-CA55-90515136424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387A9B8-D478-EE8B-A8FD-60BF70154C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F4B347C-75C7-C794-A977-CA6FDE85643F}"/>
              </a:ext>
            </a:extLst>
          </p:cNvPr>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a:extLst>
              <a:ext uri="{FF2B5EF4-FFF2-40B4-BE49-F238E27FC236}">
                <a16:creationId xmlns:a16="http://schemas.microsoft.com/office/drawing/2014/main" id="{E24DEDAF-E12A-C609-E53C-2014C9DCE05D}"/>
              </a:ext>
            </a:extLst>
          </p:cNvPr>
          <p:cNvSpPr>
            <a:spLocks noGrp="1"/>
          </p:cNvSpPr>
          <p:nvPr>
            <p:ph type="sldNum" sz="quarter" idx="5"/>
          </p:nvPr>
        </p:nvSpPr>
        <p:spPr/>
        <p:txBody>
          <a:bodyPr/>
          <a:lstStyle/>
          <a:p>
            <a:fld id="{401E8AC3-2470-4B4A-B940-F0B9041EB760}" type="slidenum">
              <a:rPr lang="ko-KR" altLang="en-US" smtClean="0"/>
              <a:t>11</a:t>
            </a:fld>
            <a:endParaRPr lang="ko-KR" altLang="en-US"/>
          </a:p>
        </p:txBody>
      </p:sp>
    </p:spTree>
    <p:extLst>
      <p:ext uri="{BB962C8B-B14F-4D97-AF65-F5344CB8AC3E}">
        <p14:creationId xmlns:p14="http://schemas.microsoft.com/office/powerpoint/2010/main" val="2141134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FA0EA-0218-F7AE-FC54-3F9D61D5D5C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843DE8B-8424-DA03-B7FE-57BBAE84A4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5F07D2-73E8-9A43-7CCB-901C50B04A55}"/>
              </a:ext>
            </a:extLst>
          </p:cNvPr>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a:extLst>
              <a:ext uri="{FF2B5EF4-FFF2-40B4-BE49-F238E27FC236}">
                <a16:creationId xmlns:a16="http://schemas.microsoft.com/office/drawing/2014/main" id="{CA18B109-CE64-FD5C-302D-86A008EE2895}"/>
              </a:ext>
            </a:extLst>
          </p:cNvPr>
          <p:cNvSpPr>
            <a:spLocks noGrp="1"/>
          </p:cNvSpPr>
          <p:nvPr>
            <p:ph type="sldNum" sz="quarter" idx="5"/>
          </p:nvPr>
        </p:nvSpPr>
        <p:spPr/>
        <p:txBody>
          <a:bodyPr/>
          <a:lstStyle/>
          <a:p>
            <a:fld id="{401E8AC3-2470-4B4A-B940-F0B9041EB760}" type="slidenum">
              <a:rPr lang="ko-KR" altLang="en-US" smtClean="0"/>
              <a:t>12</a:t>
            </a:fld>
            <a:endParaRPr lang="ko-KR" altLang="en-US"/>
          </a:p>
        </p:txBody>
      </p:sp>
    </p:spTree>
    <p:extLst>
      <p:ext uri="{BB962C8B-B14F-4D97-AF65-F5344CB8AC3E}">
        <p14:creationId xmlns:p14="http://schemas.microsoft.com/office/powerpoint/2010/main" val="3105342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B5F02-D3A0-1898-291C-DD6C2171F09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BFF602-3B53-FD40-8DF4-930EF55243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0A28755-5237-69F9-99D3-D5BDCEF312CA}"/>
              </a:ext>
            </a:extLst>
          </p:cNvPr>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a:extLst>
              <a:ext uri="{FF2B5EF4-FFF2-40B4-BE49-F238E27FC236}">
                <a16:creationId xmlns:a16="http://schemas.microsoft.com/office/drawing/2014/main" id="{16F35F9F-2F51-1D1D-BFB6-51A08BCAAFBA}"/>
              </a:ext>
            </a:extLst>
          </p:cNvPr>
          <p:cNvSpPr>
            <a:spLocks noGrp="1"/>
          </p:cNvSpPr>
          <p:nvPr>
            <p:ph type="sldNum" sz="quarter" idx="5"/>
          </p:nvPr>
        </p:nvSpPr>
        <p:spPr/>
        <p:txBody>
          <a:bodyPr/>
          <a:lstStyle/>
          <a:p>
            <a:fld id="{401E8AC3-2470-4B4A-B940-F0B9041EB760}" type="slidenum">
              <a:rPr lang="ko-KR" altLang="en-US" smtClean="0"/>
              <a:t>13</a:t>
            </a:fld>
            <a:endParaRPr lang="ko-KR" altLang="en-US"/>
          </a:p>
        </p:txBody>
      </p:sp>
    </p:spTree>
    <p:extLst>
      <p:ext uri="{BB962C8B-B14F-4D97-AF65-F5344CB8AC3E}">
        <p14:creationId xmlns:p14="http://schemas.microsoft.com/office/powerpoint/2010/main" val="2030784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9BD34-FCD0-A24B-DB63-1779990088E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F4A401-E925-BA95-6B4E-5FADA39765E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28EF9E-55F9-559B-324A-804F10DFF6F8}"/>
              </a:ext>
            </a:extLst>
          </p:cNvPr>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a:extLst>
              <a:ext uri="{FF2B5EF4-FFF2-40B4-BE49-F238E27FC236}">
                <a16:creationId xmlns:a16="http://schemas.microsoft.com/office/drawing/2014/main" id="{70C224AC-1F7B-CFE0-A998-3C0AAE8B64B0}"/>
              </a:ext>
            </a:extLst>
          </p:cNvPr>
          <p:cNvSpPr>
            <a:spLocks noGrp="1"/>
          </p:cNvSpPr>
          <p:nvPr>
            <p:ph type="sldNum" sz="quarter" idx="5"/>
          </p:nvPr>
        </p:nvSpPr>
        <p:spPr/>
        <p:txBody>
          <a:bodyPr/>
          <a:lstStyle/>
          <a:p>
            <a:fld id="{401E8AC3-2470-4B4A-B940-F0B9041EB760}" type="slidenum">
              <a:rPr lang="ko-KR" altLang="en-US" smtClean="0"/>
              <a:t>14</a:t>
            </a:fld>
            <a:endParaRPr lang="ko-KR" altLang="en-US"/>
          </a:p>
        </p:txBody>
      </p:sp>
    </p:spTree>
    <p:extLst>
      <p:ext uri="{BB962C8B-B14F-4D97-AF65-F5344CB8AC3E}">
        <p14:creationId xmlns:p14="http://schemas.microsoft.com/office/powerpoint/2010/main" val="3563215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4DBB2-DFE5-3B26-E6A8-CBD3E3BA5F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D795290-BDCC-ADE9-A781-A1BDF277FA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A416B0-5515-3FE4-0538-89D389657A0F}"/>
              </a:ext>
            </a:extLst>
          </p:cNvPr>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a:extLst>
              <a:ext uri="{FF2B5EF4-FFF2-40B4-BE49-F238E27FC236}">
                <a16:creationId xmlns:a16="http://schemas.microsoft.com/office/drawing/2014/main" id="{919C20BF-7825-29E6-9EF5-BAEB71BCE48A}"/>
              </a:ext>
            </a:extLst>
          </p:cNvPr>
          <p:cNvSpPr>
            <a:spLocks noGrp="1"/>
          </p:cNvSpPr>
          <p:nvPr>
            <p:ph type="sldNum" sz="quarter" idx="5"/>
          </p:nvPr>
        </p:nvSpPr>
        <p:spPr/>
        <p:txBody>
          <a:bodyPr/>
          <a:lstStyle/>
          <a:p>
            <a:fld id="{401E8AC3-2470-4B4A-B940-F0B9041EB760}" type="slidenum">
              <a:rPr lang="ko-KR" altLang="en-US" smtClean="0"/>
              <a:t>15</a:t>
            </a:fld>
            <a:endParaRPr lang="ko-KR" altLang="en-US"/>
          </a:p>
        </p:txBody>
      </p:sp>
    </p:spTree>
    <p:extLst>
      <p:ext uri="{BB962C8B-B14F-4D97-AF65-F5344CB8AC3E}">
        <p14:creationId xmlns:p14="http://schemas.microsoft.com/office/powerpoint/2010/main" val="1246611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E760-91F4-6F65-117E-A96BE8FE4C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37ADC96-9C47-3548-939C-59E21A068EC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3BA5AC-0741-FD47-E94A-037D84B0F935}"/>
              </a:ext>
            </a:extLst>
          </p:cNvPr>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a:extLst>
              <a:ext uri="{FF2B5EF4-FFF2-40B4-BE49-F238E27FC236}">
                <a16:creationId xmlns:a16="http://schemas.microsoft.com/office/drawing/2014/main" id="{778A640B-2B9E-B39F-CE8C-6907112B2988}"/>
              </a:ext>
            </a:extLst>
          </p:cNvPr>
          <p:cNvSpPr>
            <a:spLocks noGrp="1"/>
          </p:cNvSpPr>
          <p:nvPr>
            <p:ph type="sldNum" sz="quarter" idx="5"/>
          </p:nvPr>
        </p:nvSpPr>
        <p:spPr/>
        <p:txBody>
          <a:bodyPr/>
          <a:lstStyle/>
          <a:p>
            <a:fld id="{401E8AC3-2470-4B4A-B940-F0B9041EB760}" type="slidenum">
              <a:rPr lang="ko-KR" altLang="en-US" smtClean="0"/>
              <a:t>16</a:t>
            </a:fld>
            <a:endParaRPr lang="ko-KR" altLang="en-US"/>
          </a:p>
        </p:txBody>
      </p:sp>
    </p:spTree>
    <p:extLst>
      <p:ext uri="{BB962C8B-B14F-4D97-AF65-F5344CB8AC3E}">
        <p14:creationId xmlns:p14="http://schemas.microsoft.com/office/powerpoint/2010/main" val="2884848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F052-D567-C5EE-731B-8597C322D7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BB76FCB-001E-F339-9B71-083D4A5FFCF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79C1EF-1B22-3E04-541F-B542537E01C1}"/>
              </a:ext>
            </a:extLst>
          </p:cNvPr>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a:extLst>
              <a:ext uri="{FF2B5EF4-FFF2-40B4-BE49-F238E27FC236}">
                <a16:creationId xmlns:a16="http://schemas.microsoft.com/office/drawing/2014/main" id="{804F0B4B-E648-F562-D56F-0773A3EE2F06}"/>
              </a:ext>
            </a:extLst>
          </p:cNvPr>
          <p:cNvSpPr>
            <a:spLocks noGrp="1"/>
          </p:cNvSpPr>
          <p:nvPr>
            <p:ph type="sldNum" sz="quarter" idx="5"/>
          </p:nvPr>
        </p:nvSpPr>
        <p:spPr/>
        <p:txBody>
          <a:bodyPr/>
          <a:lstStyle/>
          <a:p>
            <a:fld id="{401E8AC3-2470-4B4A-B940-F0B9041EB760}" type="slidenum">
              <a:rPr lang="ko-KR" altLang="en-US" smtClean="0"/>
              <a:t>17</a:t>
            </a:fld>
            <a:endParaRPr lang="ko-KR" altLang="en-US"/>
          </a:p>
        </p:txBody>
      </p:sp>
    </p:spTree>
    <p:extLst>
      <p:ext uri="{BB962C8B-B14F-4D97-AF65-F5344CB8AC3E}">
        <p14:creationId xmlns:p14="http://schemas.microsoft.com/office/powerpoint/2010/main" val="2490697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18</a:t>
            </a:fld>
            <a:endParaRPr lang="ko-KR" altLang="en-US"/>
          </a:p>
        </p:txBody>
      </p:sp>
    </p:spTree>
    <p:extLst>
      <p:ext uri="{BB962C8B-B14F-4D97-AF65-F5344CB8AC3E}">
        <p14:creationId xmlns:p14="http://schemas.microsoft.com/office/powerpoint/2010/main" val="4194874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3E21C-8DD9-5FA4-1660-6B38F5E3A31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C572BA-9D42-4EA3-411C-41DFDA80A8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3BB9A92-2FA3-1CD8-C08B-EC133C13042B}"/>
              </a:ext>
            </a:extLst>
          </p:cNvPr>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a:extLst>
              <a:ext uri="{FF2B5EF4-FFF2-40B4-BE49-F238E27FC236}">
                <a16:creationId xmlns:a16="http://schemas.microsoft.com/office/drawing/2014/main" id="{635F4390-75F9-714F-88EE-101B71E8E8AC}"/>
              </a:ext>
            </a:extLst>
          </p:cNvPr>
          <p:cNvSpPr>
            <a:spLocks noGrp="1"/>
          </p:cNvSpPr>
          <p:nvPr>
            <p:ph type="sldNum" sz="quarter" idx="5"/>
          </p:nvPr>
        </p:nvSpPr>
        <p:spPr/>
        <p:txBody>
          <a:bodyPr/>
          <a:lstStyle/>
          <a:p>
            <a:fld id="{401E8AC3-2470-4B4A-B940-F0B9041EB760}" type="slidenum">
              <a:rPr lang="ko-KR" altLang="en-US" smtClean="0"/>
              <a:t>19</a:t>
            </a:fld>
            <a:endParaRPr lang="ko-KR" altLang="en-US"/>
          </a:p>
        </p:txBody>
      </p:sp>
    </p:spTree>
    <p:extLst>
      <p:ext uri="{BB962C8B-B14F-4D97-AF65-F5344CB8AC3E}">
        <p14:creationId xmlns:p14="http://schemas.microsoft.com/office/powerpoint/2010/main" val="389571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There are already several types of 3D scanning methods. </a:t>
            </a:r>
          </a:p>
          <a:p>
            <a:endParaRPr lang="en-US" altLang="ko-KR" dirty="0"/>
          </a:p>
          <a:p>
            <a:r>
              <a:rPr lang="en-US" altLang="ko-KR" dirty="0"/>
              <a:t>However, the optical 3D scanning system can provide most precise 3D scanning result comparing with other methods. There are three types of optical 3D scanning methods. Each of them have been used for different purposes. </a:t>
            </a:r>
          </a:p>
          <a:p>
            <a:endParaRPr lang="en-US" altLang="ko-KR" dirty="0"/>
          </a:p>
          <a:p>
            <a:r>
              <a:rPr lang="en-US" altLang="ko-KR" dirty="0"/>
              <a:t>Among these method, the laser triangulation method has been used to inspect defect of industrial small part. Especially, 3D camera is almost used for 3D scanning of the laser triangulation.</a:t>
            </a:r>
          </a:p>
          <a:p>
            <a:endParaRPr lang="en-US" altLang="ko-KR" dirty="0"/>
          </a:p>
          <a:p>
            <a:r>
              <a:rPr lang="en-US" altLang="ko-KR" dirty="0"/>
              <a:t>In fact, this type of 3D camera is expensive. For this reason, it is not easy to use these 3D cameras for non-industrial purposes. However, the laser triangulation method does not need complicated way to get height information. If there are some optical equipment, this method can be realized: high resolution of 2D camera, Telecentric lens, and fine line laser. In fact, these devices are basic equipment for the university's machine vision laboratory. In addition to this, these things are cheaper than 3D camera. For this reason, I decided to build up 3D scanning system for the laser triangulation based on the 2D camera. If the 3D scanning system can be performed with 2D camera, study for 3D scanning would be performed in the scale of the university.</a:t>
            </a:r>
            <a:endParaRPr lang="ko-KR" altLang="en-US" dirty="0"/>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2</a:t>
            </a:fld>
            <a:endParaRPr lang="ko-KR" altLang="en-US"/>
          </a:p>
        </p:txBody>
      </p:sp>
    </p:spTree>
    <p:extLst>
      <p:ext uri="{BB962C8B-B14F-4D97-AF65-F5344CB8AC3E}">
        <p14:creationId xmlns:p14="http://schemas.microsoft.com/office/powerpoint/2010/main" val="307698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E9CE5-5F30-1A48-6676-5CACBEB72B1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426FADB-5840-1A58-3B41-88F765803E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3082CEF-F66D-7A77-2161-4D0CABF2D3AB}"/>
              </a:ext>
            </a:extLst>
          </p:cNvPr>
          <p:cNvSpPr>
            <a:spLocks noGrp="1"/>
          </p:cNvSpPr>
          <p:nvPr>
            <p:ph type="body" idx="1"/>
          </p:nvPr>
        </p:nvSpPr>
        <p:spPr/>
        <p:txBody>
          <a:bodyPr/>
          <a:lstStyle/>
          <a:p>
            <a:r>
              <a:rPr lang="en-US" altLang="ko-KR" dirty="0"/>
              <a:t>There are already several types of 3D scanning methods. </a:t>
            </a:r>
          </a:p>
          <a:p>
            <a:endParaRPr lang="en-US" altLang="ko-KR" dirty="0"/>
          </a:p>
          <a:p>
            <a:r>
              <a:rPr lang="en-US" altLang="ko-KR" dirty="0"/>
              <a:t>However, the optical 3D scanning system can provide most precise 3D scanning result comparing with other methods. There are three types of optical 3D scanning methods. Each of them have been used for different purposes. </a:t>
            </a:r>
          </a:p>
          <a:p>
            <a:endParaRPr lang="en-US" altLang="ko-KR" dirty="0"/>
          </a:p>
          <a:p>
            <a:r>
              <a:rPr lang="en-US" altLang="ko-KR" dirty="0"/>
              <a:t>Among these method, the laser triangulation method has been used to inspect defect of industrial small part. Especially, 3D camera is almost used for 3D scanning of the laser triangulation.</a:t>
            </a:r>
          </a:p>
          <a:p>
            <a:endParaRPr lang="en-US" altLang="ko-KR" dirty="0"/>
          </a:p>
          <a:p>
            <a:r>
              <a:rPr lang="en-US" altLang="ko-KR" dirty="0"/>
              <a:t>In fact, this type of 3D camera is expensive. For this reason, it is not easy to use these 3D cameras for non-industrial purposes. However, the laser triangulation method does not need complicated way to get height information. If there are some optical equipment, this method can be realized: high resolution of 2D camera, Telecentric lens, and fine line laser. In fact, these devices are basic equipment for the university's machine vision laboratory. In addition to this, these things are cheaper than 3D camera. For this reason, I decided to build up 3D scanning system for the laser triangulation based on the 2D camera. If the 3D scanning system can be performed with 2D camera, study for 3D scanning would be performed in the scale of the university.</a:t>
            </a:r>
            <a:endParaRPr lang="ko-KR" altLang="en-US" dirty="0"/>
          </a:p>
        </p:txBody>
      </p:sp>
      <p:sp>
        <p:nvSpPr>
          <p:cNvPr id="4" name="슬라이드 번호 개체 틀 3">
            <a:extLst>
              <a:ext uri="{FF2B5EF4-FFF2-40B4-BE49-F238E27FC236}">
                <a16:creationId xmlns:a16="http://schemas.microsoft.com/office/drawing/2014/main" id="{99BB27EF-1422-C69D-15D1-2D07303728A3}"/>
              </a:ext>
            </a:extLst>
          </p:cNvPr>
          <p:cNvSpPr>
            <a:spLocks noGrp="1"/>
          </p:cNvSpPr>
          <p:nvPr>
            <p:ph type="sldNum" sz="quarter" idx="5"/>
          </p:nvPr>
        </p:nvSpPr>
        <p:spPr/>
        <p:txBody>
          <a:bodyPr/>
          <a:lstStyle/>
          <a:p>
            <a:fld id="{401E8AC3-2470-4B4A-B940-F0B9041EB760}" type="slidenum">
              <a:rPr lang="ko-KR" altLang="en-US" smtClean="0"/>
              <a:t>3</a:t>
            </a:fld>
            <a:endParaRPr lang="ko-KR" altLang="en-US"/>
          </a:p>
        </p:txBody>
      </p:sp>
    </p:spTree>
    <p:extLst>
      <p:ext uri="{BB962C8B-B14F-4D97-AF65-F5344CB8AC3E}">
        <p14:creationId xmlns:p14="http://schemas.microsoft.com/office/powerpoint/2010/main" val="640232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method is based on the triangulation method. By using the triangulation method, the length of one side of a triangle can be calculated with the other two sides and the angle of intersection. To obtain 3D scanning result of an object, height values need to be calculated by using this method with line laser. </a:t>
            </a:r>
          </a:p>
          <a:p>
            <a:endParaRPr lang="en-US" altLang="ko-KR" dirty="0"/>
          </a:p>
          <a:p>
            <a:r>
              <a:rPr lang="en-US" altLang="ko-KR" dirty="0"/>
              <a:t>And the 3D scanning method combined with triangulation and line laser is called as laser triangulation method. With this method, height values of a small object can be calculated with a 2D camera and line laser. As looking at the left side of the figure, the laser is projected onto a predetermined parallel line in the camera's image. When an object is below the laser, this object displaces the laser by a distance D2. The height is then calculated by multiplying D2 with tan(θ).</a:t>
            </a:r>
          </a:p>
          <a:p>
            <a:endParaRPr lang="en-US" altLang="ko-KR" dirty="0"/>
          </a:p>
          <a:p>
            <a:r>
              <a:rPr lang="en-US" altLang="ko-KR" dirty="0"/>
              <a:t>Like this, to get height values, the real distances needs to be obtained per each image. At this point, the real distance can be obtained by multiplying the number of pixels of D2 with unit distance of FOV. FOV means the full range of image which the camera would be able to capture.</a:t>
            </a:r>
          </a:p>
          <a:p>
            <a:endParaRPr lang="en-US" altLang="ko-KR" dirty="0"/>
          </a:p>
          <a:p>
            <a:r>
              <a:rPr lang="en-US" altLang="ko-KR" dirty="0"/>
              <a:t>In other words, to calculate each height value, only number of the D2 would be necessary. The other values are already produced at the initial setting of this system. </a:t>
            </a:r>
          </a:p>
          <a:p>
            <a:endParaRPr lang="en-US" altLang="ko-KR" dirty="0"/>
          </a:p>
          <a:p>
            <a:r>
              <a:rPr lang="en-US" altLang="ko-KR" dirty="0"/>
              <a:t>From this processes, this system would be able to calculate real distances and height values.</a:t>
            </a:r>
            <a:endParaRPr lang="ko-KR" altLang="en-US" dirty="0"/>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4</a:t>
            </a:fld>
            <a:endParaRPr lang="ko-KR" altLang="en-US"/>
          </a:p>
        </p:txBody>
      </p:sp>
    </p:spTree>
    <p:extLst>
      <p:ext uri="{BB962C8B-B14F-4D97-AF65-F5344CB8AC3E}">
        <p14:creationId xmlns:p14="http://schemas.microsoft.com/office/powerpoint/2010/main" val="370486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a:t>To build up fundamental environment for 3D scanning using laser triangulation, I fixed the position of 2D Camera, Telecentric Lens, Line Laser, and Conveyor Belt.</a:t>
            </a:r>
          </a:p>
          <a:p>
            <a:pPr marL="0" indent="0">
              <a:buFont typeface="Arial" panose="020B0604020202020204" pitchFamily="34" charset="0"/>
              <a:buNone/>
            </a:pPr>
            <a:endParaRPr lang="en-US" altLang="ko-KR" dirty="0"/>
          </a:p>
          <a:p>
            <a:pPr marL="0" indent="0">
              <a:buFont typeface="Arial" panose="020B0604020202020204" pitchFamily="34" charset="0"/>
              <a:buNone/>
            </a:pPr>
            <a:r>
              <a:rPr lang="en-US" altLang="ko-KR" dirty="0"/>
              <a:t>In addition to this, to block the light disturbance, I </a:t>
            </a:r>
            <a:r>
              <a:rPr lang="en-US" altLang="ko-KR" b="0" i="0" dirty="0">
                <a:solidFill>
                  <a:srgbClr val="000000"/>
                </a:solidFill>
                <a:effectLst/>
                <a:latin typeface="noto"/>
              </a:rPr>
              <a:t>covered five sides of the hardware system.</a:t>
            </a:r>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5</a:t>
            </a:fld>
            <a:endParaRPr lang="ko-KR" altLang="en-US"/>
          </a:p>
        </p:txBody>
      </p:sp>
    </p:spTree>
    <p:extLst>
      <p:ext uri="{BB962C8B-B14F-4D97-AF65-F5344CB8AC3E}">
        <p14:creationId xmlns:p14="http://schemas.microsoft.com/office/powerpoint/2010/main" val="872597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431B2-6B5E-D026-5C1D-ECF4BB8AA7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78C29D-514E-5967-BC49-51F55561DD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A7796B7-751C-B782-9432-197F8962AAE3}"/>
              </a:ext>
            </a:extLst>
          </p:cNvPr>
          <p:cNvSpPr>
            <a:spLocks noGrp="1"/>
          </p:cNvSpPr>
          <p:nvPr>
            <p:ph type="body" idx="1"/>
          </p:nvPr>
        </p:nvSpPr>
        <p:spPr/>
        <p:txBody>
          <a:bodyPr/>
          <a:lstStyle/>
          <a:p>
            <a:pPr marL="0" indent="0">
              <a:buFont typeface="Arial" panose="020B0604020202020204" pitchFamily="34" charset="0"/>
              <a:buNone/>
            </a:pPr>
            <a:r>
              <a:rPr lang="en-US" altLang="ko-KR" dirty="0"/>
              <a:t>I chose the 2D machine vision camera based on the specification of 3D camera for laser triangulation. The resolution of this camera is 2048x2048. And pixel size is micrometer scale. </a:t>
            </a:r>
          </a:p>
          <a:p>
            <a:pPr marL="0" indent="0">
              <a:buFont typeface="Arial" panose="020B0604020202020204" pitchFamily="34" charset="0"/>
              <a:buNone/>
            </a:pPr>
            <a:endParaRPr lang="en-US" altLang="ko-KR" dirty="0"/>
          </a:p>
          <a:p>
            <a:pPr marL="0" indent="0">
              <a:buFont typeface="Arial" panose="020B0604020202020204" pitchFamily="34" charset="0"/>
              <a:buNone/>
            </a:pPr>
            <a:r>
              <a:rPr lang="en-US" altLang="ko-KR" dirty="0"/>
              <a:t>To prevent the perspective distortion, I decided to use telecentric lens. Because the magnification of this lens is 0.3, the Filed of View would be 37.53mm x 37.53mm. In addition to this, this lens </a:t>
            </a:r>
            <a:r>
              <a:rPr lang="en-US" altLang="ko-KR" b="0" i="0" dirty="0">
                <a:solidFill>
                  <a:srgbClr val="000000"/>
                </a:solidFill>
                <a:effectLst/>
                <a:latin typeface="noto"/>
              </a:rPr>
              <a:t>can focus up to 7mm from the focal length. The focal length of this lens is 130mm from the object.</a:t>
            </a:r>
          </a:p>
          <a:p>
            <a:pPr marL="0" indent="0">
              <a:buFont typeface="Arial" panose="020B0604020202020204" pitchFamily="34" charset="0"/>
              <a:buNone/>
            </a:pPr>
            <a:endParaRPr lang="en-US" altLang="ko-KR" b="0" i="0" dirty="0">
              <a:solidFill>
                <a:srgbClr val="000000"/>
              </a:solidFill>
              <a:effectLst/>
              <a:latin typeface="noto"/>
            </a:endParaRPr>
          </a:p>
          <a:p>
            <a:pPr marL="0" indent="0">
              <a:buFont typeface="Arial" panose="020B0604020202020204" pitchFamily="34" charset="0"/>
              <a:buNone/>
            </a:pPr>
            <a:r>
              <a:rPr lang="en-US" altLang="ko-KR" b="0" i="0" dirty="0">
                <a:solidFill>
                  <a:srgbClr val="000000"/>
                </a:solidFill>
                <a:effectLst/>
                <a:latin typeface="noto"/>
              </a:rPr>
              <a:t>To obtain precise result of 3D scanning, the line laser needs to be thinner than 1mm. This laser can provide 0.1mm at the distance of 350mm. </a:t>
            </a:r>
            <a:endParaRPr lang="ko-KR" altLang="en-US" dirty="0"/>
          </a:p>
        </p:txBody>
      </p:sp>
      <p:sp>
        <p:nvSpPr>
          <p:cNvPr id="4" name="슬라이드 번호 개체 틀 3">
            <a:extLst>
              <a:ext uri="{FF2B5EF4-FFF2-40B4-BE49-F238E27FC236}">
                <a16:creationId xmlns:a16="http://schemas.microsoft.com/office/drawing/2014/main" id="{62F1019A-ED2B-663E-8518-FD488B6D8287}"/>
              </a:ext>
            </a:extLst>
          </p:cNvPr>
          <p:cNvSpPr>
            <a:spLocks noGrp="1"/>
          </p:cNvSpPr>
          <p:nvPr>
            <p:ph type="sldNum" sz="quarter" idx="5"/>
          </p:nvPr>
        </p:nvSpPr>
        <p:spPr/>
        <p:txBody>
          <a:bodyPr/>
          <a:lstStyle/>
          <a:p>
            <a:fld id="{401E8AC3-2470-4B4A-B940-F0B9041EB760}" type="slidenum">
              <a:rPr lang="ko-KR" altLang="en-US" smtClean="0"/>
              <a:t>6</a:t>
            </a:fld>
            <a:endParaRPr lang="ko-KR" altLang="en-US"/>
          </a:p>
        </p:txBody>
      </p:sp>
    </p:spTree>
    <p:extLst>
      <p:ext uri="{BB962C8B-B14F-4D97-AF65-F5344CB8AC3E}">
        <p14:creationId xmlns:p14="http://schemas.microsoft.com/office/powerpoint/2010/main" val="3132573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obtain 3D scanning result in this hardware environment, I developed software system in the python environment.</a:t>
            </a:r>
          </a:p>
          <a:p>
            <a:endParaRPr lang="en-US" altLang="ko-KR" dirty="0"/>
          </a:p>
          <a:p>
            <a:r>
              <a:rPr lang="en-US" altLang="ko-KR" dirty="0"/>
              <a:t>The software system can be divided into three steps: Image capture, Image processing, and 3D plotting. </a:t>
            </a:r>
          </a:p>
          <a:p>
            <a:endParaRPr lang="en-US" altLang="ko-KR" dirty="0"/>
          </a:p>
          <a:p>
            <a:r>
              <a:rPr lang="en-US" altLang="ko-KR" dirty="0"/>
              <a:t>To capture each image at the speed of fps without delay, this process is performed at the separate parallel thread.</a:t>
            </a:r>
          </a:p>
          <a:p>
            <a:r>
              <a:rPr lang="en-US" altLang="ko-KR" dirty="0"/>
              <a:t>After source image is captured as color image, this image would be converted into binary scale to deal with the points of the line laser. In addition to this, to focus on only the line laser, I decided to pass points over 250 value of brightness. </a:t>
            </a:r>
          </a:p>
          <a:p>
            <a:r>
              <a:rPr lang="en-US" altLang="ko-KR" dirty="0"/>
              <a:t>Even the other light would be removed from this image, the optical noises from the scattering of the line laser need to be removed. To remove these noises, the median filter was used.  </a:t>
            </a:r>
          </a:p>
          <a:p>
            <a:r>
              <a:rPr lang="en-US" altLang="ko-KR" dirty="0"/>
              <a:t>After extracting the light of the line laser, the points of line laser would be averaged to calculated height value.</a:t>
            </a:r>
          </a:p>
          <a:p>
            <a:r>
              <a:rPr lang="en-US" altLang="ko-KR" dirty="0"/>
              <a:t>With the fine line each 2D image would be obtained, and by stacking these images on the x axis, the 3D scanning result would be performed.</a:t>
            </a:r>
          </a:p>
          <a:p>
            <a:endParaRPr lang="ko-KR" altLang="en-US" dirty="0"/>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7</a:t>
            </a:fld>
            <a:endParaRPr lang="ko-KR" altLang="en-US"/>
          </a:p>
        </p:txBody>
      </p:sp>
    </p:spTree>
    <p:extLst>
      <p:ext uri="{BB962C8B-B14F-4D97-AF65-F5344CB8AC3E}">
        <p14:creationId xmlns:p14="http://schemas.microsoft.com/office/powerpoint/2010/main" val="1362532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4BFE5-0BF5-025A-A335-DCA34FD3ED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32EA46-0D30-5082-7770-19B1D64DD77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EE97227-D944-20CD-4590-39F73BBDC2E3}"/>
              </a:ext>
            </a:extLst>
          </p:cNvPr>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a:extLst>
              <a:ext uri="{FF2B5EF4-FFF2-40B4-BE49-F238E27FC236}">
                <a16:creationId xmlns:a16="http://schemas.microsoft.com/office/drawing/2014/main" id="{0C78290E-A271-608E-8D4E-8DD008D0E289}"/>
              </a:ext>
            </a:extLst>
          </p:cNvPr>
          <p:cNvSpPr>
            <a:spLocks noGrp="1"/>
          </p:cNvSpPr>
          <p:nvPr>
            <p:ph type="sldNum" sz="quarter" idx="5"/>
          </p:nvPr>
        </p:nvSpPr>
        <p:spPr/>
        <p:txBody>
          <a:bodyPr/>
          <a:lstStyle/>
          <a:p>
            <a:fld id="{401E8AC3-2470-4B4A-B940-F0B9041EB760}" type="slidenum">
              <a:rPr lang="ko-KR" altLang="en-US" smtClean="0"/>
              <a:t>8</a:t>
            </a:fld>
            <a:endParaRPr lang="ko-KR" altLang="en-US"/>
          </a:p>
        </p:txBody>
      </p:sp>
    </p:spTree>
    <p:extLst>
      <p:ext uri="{BB962C8B-B14F-4D97-AF65-F5344CB8AC3E}">
        <p14:creationId xmlns:p14="http://schemas.microsoft.com/office/powerpoint/2010/main" val="1150563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347-AF34-86F7-13B4-E2EE029A29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078050-9844-37CF-452B-0BA0D015A92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B1FF12-6E30-816B-DD29-7E465D3F11C2}"/>
              </a:ext>
            </a:extLst>
          </p:cNvPr>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a:extLst>
              <a:ext uri="{FF2B5EF4-FFF2-40B4-BE49-F238E27FC236}">
                <a16:creationId xmlns:a16="http://schemas.microsoft.com/office/drawing/2014/main" id="{AAF2BA3A-BDB6-6F33-42CB-7CD27FC63D37}"/>
              </a:ext>
            </a:extLst>
          </p:cNvPr>
          <p:cNvSpPr>
            <a:spLocks noGrp="1"/>
          </p:cNvSpPr>
          <p:nvPr>
            <p:ph type="sldNum" sz="quarter" idx="5"/>
          </p:nvPr>
        </p:nvSpPr>
        <p:spPr/>
        <p:txBody>
          <a:bodyPr/>
          <a:lstStyle/>
          <a:p>
            <a:fld id="{401E8AC3-2470-4B4A-B940-F0B9041EB760}" type="slidenum">
              <a:rPr lang="ko-KR" altLang="en-US" smtClean="0"/>
              <a:t>9</a:t>
            </a:fld>
            <a:endParaRPr lang="ko-KR" altLang="en-US"/>
          </a:p>
        </p:txBody>
      </p:sp>
    </p:spTree>
    <p:extLst>
      <p:ext uri="{BB962C8B-B14F-4D97-AF65-F5344CB8AC3E}">
        <p14:creationId xmlns:p14="http://schemas.microsoft.com/office/powerpoint/2010/main" val="248803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513946-08AA-0ABC-F5BE-10F2A8D00C8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98BC081-239D-AAF8-B349-181FD28FB8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0C5A015-3414-9D48-10D9-A3A47EA2C6DC}"/>
              </a:ext>
            </a:extLst>
          </p:cNvPr>
          <p:cNvSpPr>
            <a:spLocks noGrp="1"/>
          </p:cNvSpPr>
          <p:nvPr>
            <p:ph type="dt" sz="half" idx="10"/>
          </p:nvPr>
        </p:nvSpPr>
        <p:spPr/>
        <p:txBody>
          <a:bodyPr/>
          <a:lstStyle/>
          <a:p>
            <a:fld id="{A98FD87C-B5F9-4B63-9843-34FA5799417D}"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B0ED7299-75B6-36F4-783D-073343E522E7}"/>
              </a:ext>
            </a:extLst>
          </p:cNvPr>
          <p:cNvSpPr>
            <a:spLocks noGrp="1"/>
          </p:cNvSpPr>
          <p:nvPr>
            <p:ph type="ftr" sz="quarter" idx="11"/>
          </p:nvPr>
        </p:nvSpPr>
        <p:spPr/>
        <p:txBody>
          <a:body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A57B6B25-B54F-67D5-117E-1CFA35E6FB32}"/>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4299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1BE38B-ECF1-3044-98A8-DB770DED467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AAA8CA9-20EF-EFAE-8677-127D4414CCB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EA3C797-EB91-ABAD-D00E-A3C1F740C3F4}"/>
              </a:ext>
            </a:extLst>
          </p:cNvPr>
          <p:cNvSpPr>
            <a:spLocks noGrp="1"/>
          </p:cNvSpPr>
          <p:nvPr>
            <p:ph type="dt" sz="half" idx="10"/>
          </p:nvPr>
        </p:nvSpPr>
        <p:spPr/>
        <p:txBody>
          <a:bodyPr/>
          <a:lstStyle/>
          <a:p>
            <a:fld id="{B5B77167-5641-4E08-869E-527173142B68}"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06703068-07D5-40BF-6984-287175A5AE53}"/>
              </a:ext>
            </a:extLst>
          </p:cNvPr>
          <p:cNvSpPr>
            <a:spLocks noGrp="1"/>
          </p:cNvSpPr>
          <p:nvPr>
            <p:ph type="ftr" sz="quarter" idx="11"/>
          </p:nvPr>
        </p:nvSpPr>
        <p:spPr/>
        <p:txBody>
          <a:body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DF9B7FC9-0D2B-0BD1-8920-C54B89F86BAE}"/>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4040280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77504E7-568E-AB67-405C-3B888BD560D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21866DD-C89B-8878-EF1A-5855197C365E}"/>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43800A9-DFE4-3E05-6DA1-5AAC18434C10}"/>
              </a:ext>
            </a:extLst>
          </p:cNvPr>
          <p:cNvSpPr>
            <a:spLocks noGrp="1"/>
          </p:cNvSpPr>
          <p:nvPr>
            <p:ph type="dt" sz="half" idx="10"/>
          </p:nvPr>
        </p:nvSpPr>
        <p:spPr/>
        <p:txBody>
          <a:bodyPr/>
          <a:lstStyle/>
          <a:p>
            <a:fld id="{EB39E992-0E61-46FC-A454-DF56323086AC}"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8FEBFCFB-E5D1-D3EE-4AF3-4BE18E3F5916}"/>
              </a:ext>
            </a:extLst>
          </p:cNvPr>
          <p:cNvSpPr>
            <a:spLocks noGrp="1"/>
          </p:cNvSpPr>
          <p:nvPr>
            <p:ph type="ftr" sz="quarter" idx="11"/>
          </p:nvPr>
        </p:nvSpPr>
        <p:spPr/>
        <p:txBody>
          <a:body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70750F47-A564-67F9-BC69-140DF56365AC}"/>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98000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605EA1-EBBF-1693-74D2-C636E189D59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F98F1D2-D0EA-816C-3480-3F7CC8781C4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DC57845-91DB-123C-CEF6-E81040F86931}"/>
              </a:ext>
            </a:extLst>
          </p:cNvPr>
          <p:cNvSpPr>
            <a:spLocks noGrp="1"/>
          </p:cNvSpPr>
          <p:nvPr>
            <p:ph type="dt" sz="half" idx="10"/>
          </p:nvPr>
        </p:nvSpPr>
        <p:spPr/>
        <p:txBody>
          <a:bodyPr/>
          <a:lstStyle/>
          <a:p>
            <a:fld id="{B35B00C7-F7DD-4816-9A36-6A24D2215ADF}"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7A4ABA7C-037F-6D1D-93B4-DBD5959D2E57}"/>
              </a:ext>
            </a:extLst>
          </p:cNvPr>
          <p:cNvSpPr>
            <a:spLocks noGrp="1"/>
          </p:cNvSpPr>
          <p:nvPr>
            <p:ph type="ftr" sz="quarter" idx="11"/>
          </p:nvPr>
        </p:nvSpPr>
        <p:spPr/>
        <p:txBody>
          <a:body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59BA2886-D41B-FB8A-79A0-4743E2C47B24}"/>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4143890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98AB55-1DB7-58C6-FD45-49703AE8609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4BA3956E-32C8-C354-DA84-C2BC894877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ABA7A7B7-D502-CD00-9385-F9D9701DE588}"/>
              </a:ext>
            </a:extLst>
          </p:cNvPr>
          <p:cNvSpPr>
            <a:spLocks noGrp="1"/>
          </p:cNvSpPr>
          <p:nvPr>
            <p:ph type="dt" sz="half" idx="10"/>
          </p:nvPr>
        </p:nvSpPr>
        <p:spPr/>
        <p:txBody>
          <a:bodyPr/>
          <a:lstStyle/>
          <a:p>
            <a:fld id="{62FE2575-7BFF-4671-AB8F-F7F942B84FF0}"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D09E7FC8-4EFC-6357-E4AB-2FEE0FA30BA1}"/>
              </a:ext>
            </a:extLst>
          </p:cNvPr>
          <p:cNvSpPr>
            <a:spLocks noGrp="1"/>
          </p:cNvSpPr>
          <p:nvPr>
            <p:ph type="ftr" sz="quarter" idx="11"/>
          </p:nvPr>
        </p:nvSpPr>
        <p:spPr/>
        <p:txBody>
          <a:body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4A54CBFA-B61B-DAF7-811A-9E310BA92F8F}"/>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97209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6FF6FC-1B9E-FEF1-2009-63BADE6D482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B9B4A5A-FCF5-F652-BF99-0CB2A15EC4C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E9A8580-FC26-C233-F358-178EECD8E00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C6D28B6-7452-B8A5-A40F-3988275202B0}"/>
              </a:ext>
            </a:extLst>
          </p:cNvPr>
          <p:cNvSpPr>
            <a:spLocks noGrp="1"/>
          </p:cNvSpPr>
          <p:nvPr>
            <p:ph type="dt" sz="half" idx="10"/>
          </p:nvPr>
        </p:nvSpPr>
        <p:spPr/>
        <p:txBody>
          <a:bodyPr/>
          <a:lstStyle/>
          <a:p>
            <a:fld id="{389A4AF7-EAA5-4EC3-AE60-29496A60D06D}" type="datetime1">
              <a:rPr lang="ko-KR" altLang="en-US" smtClean="0"/>
              <a:t>2024-12-20</a:t>
            </a:fld>
            <a:endParaRPr lang="ko-KR" altLang="en-US"/>
          </a:p>
        </p:txBody>
      </p:sp>
      <p:sp>
        <p:nvSpPr>
          <p:cNvPr id="6" name="바닥글 개체 틀 5">
            <a:extLst>
              <a:ext uri="{FF2B5EF4-FFF2-40B4-BE49-F238E27FC236}">
                <a16:creationId xmlns:a16="http://schemas.microsoft.com/office/drawing/2014/main" id="{58063588-1BD4-8E5F-1C8D-E3911698E81E}"/>
              </a:ext>
            </a:extLst>
          </p:cNvPr>
          <p:cNvSpPr>
            <a:spLocks noGrp="1"/>
          </p:cNvSpPr>
          <p:nvPr>
            <p:ph type="ftr" sz="quarter" idx="11"/>
          </p:nvPr>
        </p:nvSpPr>
        <p:spPr/>
        <p:txBody>
          <a:bodyPr/>
          <a:lstStyle/>
          <a:p>
            <a:r>
              <a:rPr lang="en-US" altLang="ko-KR"/>
              <a:t>1</a:t>
            </a:r>
            <a:endParaRPr lang="ko-KR" altLang="en-US"/>
          </a:p>
        </p:txBody>
      </p:sp>
      <p:sp>
        <p:nvSpPr>
          <p:cNvPr id="7" name="슬라이드 번호 개체 틀 6">
            <a:extLst>
              <a:ext uri="{FF2B5EF4-FFF2-40B4-BE49-F238E27FC236}">
                <a16:creationId xmlns:a16="http://schemas.microsoft.com/office/drawing/2014/main" id="{B24FF27C-060A-E9B4-6FF2-39E42362D154}"/>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781095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CA819C8-5BD7-B171-ED1B-3B0777F5B26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1645B70-EDB5-6EC7-B110-8ADF4F185D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038C147A-0E7D-94FF-4B4B-BD1121AD8B5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71E87692-BD47-03E5-6A3B-EE29C25395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3722E5D-1472-B90B-1FE9-0BC268B8B67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467F8EF-6F5E-D0CE-5978-BC1FCF234864}"/>
              </a:ext>
            </a:extLst>
          </p:cNvPr>
          <p:cNvSpPr>
            <a:spLocks noGrp="1"/>
          </p:cNvSpPr>
          <p:nvPr>
            <p:ph type="dt" sz="half" idx="10"/>
          </p:nvPr>
        </p:nvSpPr>
        <p:spPr/>
        <p:txBody>
          <a:bodyPr/>
          <a:lstStyle/>
          <a:p>
            <a:fld id="{54750B36-C4D0-4278-939F-B6F3EFD247DE}" type="datetime1">
              <a:rPr lang="ko-KR" altLang="en-US" smtClean="0"/>
              <a:t>2024-12-20</a:t>
            </a:fld>
            <a:endParaRPr lang="ko-KR" altLang="en-US"/>
          </a:p>
        </p:txBody>
      </p:sp>
      <p:sp>
        <p:nvSpPr>
          <p:cNvPr id="8" name="바닥글 개체 틀 7">
            <a:extLst>
              <a:ext uri="{FF2B5EF4-FFF2-40B4-BE49-F238E27FC236}">
                <a16:creationId xmlns:a16="http://schemas.microsoft.com/office/drawing/2014/main" id="{8EADB4A0-A73F-2827-2B89-D8AB46997322}"/>
              </a:ext>
            </a:extLst>
          </p:cNvPr>
          <p:cNvSpPr>
            <a:spLocks noGrp="1"/>
          </p:cNvSpPr>
          <p:nvPr>
            <p:ph type="ftr" sz="quarter" idx="11"/>
          </p:nvPr>
        </p:nvSpPr>
        <p:spPr/>
        <p:txBody>
          <a:bodyPr/>
          <a:lstStyle/>
          <a:p>
            <a:r>
              <a:rPr lang="en-US" altLang="ko-KR"/>
              <a:t>1</a:t>
            </a:r>
            <a:endParaRPr lang="ko-KR" altLang="en-US"/>
          </a:p>
        </p:txBody>
      </p:sp>
      <p:sp>
        <p:nvSpPr>
          <p:cNvPr id="9" name="슬라이드 번호 개체 틀 8">
            <a:extLst>
              <a:ext uri="{FF2B5EF4-FFF2-40B4-BE49-F238E27FC236}">
                <a16:creationId xmlns:a16="http://schemas.microsoft.com/office/drawing/2014/main" id="{5F558FF1-BF52-9C5A-95D8-41B9C715CE5B}"/>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90178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9CEAEE-004F-9617-B89D-3DA8F7ECD79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328C337F-EE0A-B24D-8025-C32A3B87B58C}"/>
              </a:ext>
            </a:extLst>
          </p:cNvPr>
          <p:cNvSpPr>
            <a:spLocks noGrp="1"/>
          </p:cNvSpPr>
          <p:nvPr>
            <p:ph type="dt" sz="half" idx="10"/>
          </p:nvPr>
        </p:nvSpPr>
        <p:spPr/>
        <p:txBody>
          <a:bodyPr/>
          <a:lstStyle/>
          <a:p>
            <a:fld id="{826F2479-7D7C-49B6-BE2E-84E3410236AD}" type="datetime1">
              <a:rPr lang="ko-KR" altLang="en-US" smtClean="0"/>
              <a:t>2024-12-20</a:t>
            </a:fld>
            <a:endParaRPr lang="ko-KR" altLang="en-US"/>
          </a:p>
        </p:txBody>
      </p:sp>
      <p:sp>
        <p:nvSpPr>
          <p:cNvPr id="4" name="바닥글 개체 틀 3">
            <a:extLst>
              <a:ext uri="{FF2B5EF4-FFF2-40B4-BE49-F238E27FC236}">
                <a16:creationId xmlns:a16="http://schemas.microsoft.com/office/drawing/2014/main" id="{469196DA-7D35-8BCB-279F-C7B6C4D4F476}"/>
              </a:ext>
            </a:extLst>
          </p:cNvPr>
          <p:cNvSpPr>
            <a:spLocks noGrp="1"/>
          </p:cNvSpPr>
          <p:nvPr>
            <p:ph type="ftr" sz="quarter" idx="11"/>
          </p:nvPr>
        </p:nvSpPr>
        <p:spPr/>
        <p:txBody>
          <a:bodyPr/>
          <a:lstStyle/>
          <a:p>
            <a:r>
              <a:rPr lang="en-US" altLang="ko-KR"/>
              <a:t>1</a:t>
            </a:r>
            <a:endParaRPr lang="ko-KR" altLang="en-US"/>
          </a:p>
        </p:txBody>
      </p:sp>
      <p:sp>
        <p:nvSpPr>
          <p:cNvPr id="5" name="슬라이드 번호 개체 틀 4">
            <a:extLst>
              <a:ext uri="{FF2B5EF4-FFF2-40B4-BE49-F238E27FC236}">
                <a16:creationId xmlns:a16="http://schemas.microsoft.com/office/drawing/2014/main" id="{DD46D0E4-4D1A-6D29-2738-3F6DF87A0013}"/>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27049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FA3F5FA-06F3-BE8C-EDA5-D1DED118E477}"/>
              </a:ext>
            </a:extLst>
          </p:cNvPr>
          <p:cNvSpPr>
            <a:spLocks noGrp="1"/>
          </p:cNvSpPr>
          <p:nvPr>
            <p:ph type="dt" sz="half" idx="10"/>
          </p:nvPr>
        </p:nvSpPr>
        <p:spPr/>
        <p:txBody>
          <a:bodyPr/>
          <a:lstStyle/>
          <a:p>
            <a:fld id="{D472A716-5AAC-4412-913D-CACCB288F669}" type="datetime1">
              <a:rPr lang="ko-KR" altLang="en-US" smtClean="0"/>
              <a:t>2024-12-20</a:t>
            </a:fld>
            <a:endParaRPr lang="ko-KR" altLang="en-US"/>
          </a:p>
        </p:txBody>
      </p:sp>
      <p:sp>
        <p:nvSpPr>
          <p:cNvPr id="3" name="바닥글 개체 틀 2">
            <a:extLst>
              <a:ext uri="{FF2B5EF4-FFF2-40B4-BE49-F238E27FC236}">
                <a16:creationId xmlns:a16="http://schemas.microsoft.com/office/drawing/2014/main" id="{997CB24F-80BF-31C9-FE00-5CE8AEA51C2A}"/>
              </a:ext>
            </a:extLst>
          </p:cNvPr>
          <p:cNvSpPr>
            <a:spLocks noGrp="1"/>
          </p:cNvSpPr>
          <p:nvPr>
            <p:ph type="ftr" sz="quarter" idx="11"/>
          </p:nvPr>
        </p:nvSpPr>
        <p:spPr/>
        <p:txBody>
          <a:bodyPr/>
          <a:lstStyle/>
          <a:p>
            <a:r>
              <a:rPr lang="en-US" altLang="ko-KR"/>
              <a:t>1</a:t>
            </a:r>
            <a:endParaRPr lang="ko-KR" altLang="en-US"/>
          </a:p>
        </p:txBody>
      </p:sp>
      <p:sp>
        <p:nvSpPr>
          <p:cNvPr id="4" name="슬라이드 번호 개체 틀 3">
            <a:extLst>
              <a:ext uri="{FF2B5EF4-FFF2-40B4-BE49-F238E27FC236}">
                <a16:creationId xmlns:a16="http://schemas.microsoft.com/office/drawing/2014/main" id="{5A75E3A8-DC5D-BEDA-FD2F-4D766B196B1B}"/>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763181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E97099-EEE2-D3CC-7F5D-35138765E66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03B2DC5-5158-4C90-3F09-DF86135FDF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5277B11-27F6-7F63-C3D6-FB4DC158E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5A3E831-0232-2BCA-7143-912F6BBA3DDD}"/>
              </a:ext>
            </a:extLst>
          </p:cNvPr>
          <p:cNvSpPr>
            <a:spLocks noGrp="1"/>
          </p:cNvSpPr>
          <p:nvPr>
            <p:ph type="dt" sz="half" idx="10"/>
          </p:nvPr>
        </p:nvSpPr>
        <p:spPr/>
        <p:txBody>
          <a:bodyPr/>
          <a:lstStyle/>
          <a:p>
            <a:fld id="{9C95B163-844E-4C10-BBC1-D7D4FFBE1B7E}" type="datetime1">
              <a:rPr lang="ko-KR" altLang="en-US" smtClean="0"/>
              <a:t>2024-12-20</a:t>
            </a:fld>
            <a:endParaRPr lang="ko-KR" altLang="en-US"/>
          </a:p>
        </p:txBody>
      </p:sp>
      <p:sp>
        <p:nvSpPr>
          <p:cNvPr id="6" name="바닥글 개체 틀 5">
            <a:extLst>
              <a:ext uri="{FF2B5EF4-FFF2-40B4-BE49-F238E27FC236}">
                <a16:creationId xmlns:a16="http://schemas.microsoft.com/office/drawing/2014/main" id="{94DC9E42-1E5B-8E65-17A3-61F3157D0FB5}"/>
              </a:ext>
            </a:extLst>
          </p:cNvPr>
          <p:cNvSpPr>
            <a:spLocks noGrp="1"/>
          </p:cNvSpPr>
          <p:nvPr>
            <p:ph type="ftr" sz="quarter" idx="11"/>
          </p:nvPr>
        </p:nvSpPr>
        <p:spPr/>
        <p:txBody>
          <a:bodyPr/>
          <a:lstStyle/>
          <a:p>
            <a:r>
              <a:rPr lang="en-US" altLang="ko-KR"/>
              <a:t>1</a:t>
            </a:r>
            <a:endParaRPr lang="ko-KR" altLang="en-US"/>
          </a:p>
        </p:txBody>
      </p:sp>
      <p:sp>
        <p:nvSpPr>
          <p:cNvPr id="7" name="슬라이드 번호 개체 틀 6">
            <a:extLst>
              <a:ext uri="{FF2B5EF4-FFF2-40B4-BE49-F238E27FC236}">
                <a16:creationId xmlns:a16="http://schemas.microsoft.com/office/drawing/2014/main" id="{6C4A6574-AE34-500F-4AE4-7E88816409CE}"/>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1725559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9C46CE-FEDE-CE5C-AD01-F5A836EC6CE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E14C47F-AB07-C2E5-AF5A-5189B38E7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396B496-35B3-3A98-582D-2D549CEF8B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4A31D2B-4EB5-2493-C05B-AEA77F2DB7A6}"/>
              </a:ext>
            </a:extLst>
          </p:cNvPr>
          <p:cNvSpPr>
            <a:spLocks noGrp="1"/>
          </p:cNvSpPr>
          <p:nvPr>
            <p:ph type="dt" sz="half" idx="10"/>
          </p:nvPr>
        </p:nvSpPr>
        <p:spPr/>
        <p:txBody>
          <a:bodyPr/>
          <a:lstStyle/>
          <a:p>
            <a:fld id="{C42A7605-B54B-482F-BA4F-7845EA3B99AB}" type="datetime1">
              <a:rPr lang="ko-KR" altLang="en-US" smtClean="0"/>
              <a:t>2024-12-20</a:t>
            </a:fld>
            <a:endParaRPr lang="ko-KR" altLang="en-US"/>
          </a:p>
        </p:txBody>
      </p:sp>
      <p:sp>
        <p:nvSpPr>
          <p:cNvPr id="6" name="바닥글 개체 틀 5">
            <a:extLst>
              <a:ext uri="{FF2B5EF4-FFF2-40B4-BE49-F238E27FC236}">
                <a16:creationId xmlns:a16="http://schemas.microsoft.com/office/drawing/2014/main" id="{233F37C8-DCF8-733E-B364-64605C122899}"/>
              </a:ext>
            </a:extLst>
          </p:cNvPr>
          <p:cNvSpPr>
            <a:spLocks noGrp="1"/>
          </p:cNvSpPr>
          <p:nvPr>
            <p:ph type="ftr" sz="quarter" idx="11"/>
          </p:nvPr>
        </p:nvSpPr>
        <p:spPr/>
        <p:txBody>
          <a:bodyPr/>
          <a:lstStyle/>
          <a:p>
            <a:r>
              <a:rPr lang="en-US" altLang="ko-KR"/>
              <a:t>1</a:t>
            </a:r>
            <a:endParaRPr lang="ko-KR" altLang="en-US"/>
          </a:p>
        </p:txBody>
      </p:sp>
      <p:sp>
        <p:nvSpPr>
          <p:cNvPr id="7" name="슬라이드 번호 개체 틀 6">
            <a:extLst>
              <a:ext uri="{FF2B5EF4-FFF2-40B4-BE49-F238E27FC236}">
                <a16:creationId xmlns:a16="http://schemas.microsoft.com/office/drawing/2014/main" id="{D4B217FB-489F-35E6-2964-03A6BAD7F446}"/>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06861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4D161E4-DC7D-72C6-9B06-199DB92E68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3701426-A8A2-CCE4-A230-B22C35D57C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BF5E157-C9CD-266D-5140-8DF7A8631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8ACC8E-0E03-4EB1-8E58-0C63FA4B261E}"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33C0FE0C-7999-FBD1-9B92-E40EA940C0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EAA0DBAD-E5AA-994E-562A-617A626B48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937747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6.png"/><Relationship Id="rId10" Type="http://schemas.openxmlformats.org/officeDocument/2006/relationships/image" Target="../media/image11.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8687A3-390B-4893-34D3-5D53A82E530F}"/>
              </a:ext>
            </a:extLst>
          </p:cNvPr>
          <p:cNvSpPr>
            <a:spLocks noGrp="1"/>
          </p:cNvSpPr>
          <p:nvPr>
            <p:ph type="ctrTitle"/>
          </p:nvPr>
        </p:nvSpPr>
        <p:spPr>
          <a:xfrm>
            <a:off x="0" y="426779"/>
            <a:ext cx="12192000" cy="2387600"/>
          </a:xfrm>
        </p:spPr>
        <p:txBody>
          <a:bodyPr>
            <a:noAutofit/>
          </a:bodyPr>
          <a:lstStyle/>
          <a:p>
            <a:pPr algn="ctr">
              <a:lnSpc>
                <a:spcPct val="100000"/>
              </a:lnSpc>
              <a:spcAft>
                <a:spcPts val="1000"/>
              </a:spcAft>
            </a:pPr>
            <a:r>
              <a:rPr lang="tr-TR" altLang="ko-KR" sz="4000" dirty="0" err="1">
                <a:effectLst/>
                <a:latin typeface="Times New Roman" panose="02020603050405020304" pitchFamily="18" charset="0"/>
                <a:ea typeface="Arial" panose="020B0604020202020204" pitchFamily="34" charset="0"/>
              </a:rPr>
              <a:t>Inline</a:t>
            </a:r>
            <a:r>
              <a:rPr lang="tr-TR" altLang="ko-KR" sz="4000" dirty="0">
                <a:effectLst/>
                <a:latin typeface="Times New Roman" panose="02020603050405020304" pitchFamily="18" charset="0"/>
                <a:ea typeface="Arial" panose="020B0604020202020204" pitchFamily="34" charset="0"/>
              </a:rPr>
              <a:t> 3D </a:t>
            </a:r>
            <a:r>
              <a:rPr lang="tr-TR" altLang="ko-KR" sz="4000" dirty="0" err="1">
                <a:effectLst/>
                <a:latin typeface="Times New Roman" panose="02020603050405020304" pitchFamily="18" charset="0"/>
                <a:ea typeface="Arial" panose="020B0604020202020204" pitchFamily="34" charset="0"/>
              </a:rPr>
              <a:t>Scanning</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Prototype</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System</a:t>
            </a:r>
            <a:r>
              <a:rPr lang="tr-TR" altLang="ko-KR" sz="4000" dirty="0">
                <a:effectLst/>
                <a:latin typeface="Times New Roman" panose="02020603050405020304" pitchFamily="18" charset="0"/>
                <a:ea typeface="Arial" panose="020B0604020202020204" pitchFamily="34" charset="0"/>
              </a:rPr>
              <a:t> </a:t>
            </a:r>
            <a:br>
              <a:rPr lang="tr-TR" altLang="ko-KR" sz="4000" dirty="0">
                <a:effectLst/>
                <a:latin typeface="Times New Roman" panose="02020603050405020304" pitchFamily="18" charset="0"/>
                <a:ea typeface="Arial" panose="020B0604020202020204" pitchFamily="34" charset="0"/>
              </a:rPr>
            </a:br>
            <a:r>
              <a:rPr lang="tr-TR" altLang="ko-KR" sz="4000" dirty="0" err="1">
                <a:effectLst/>
                <a:latin typeface="Times New Roman" panose="02020603050405020304" pitchFamily="18" charset="0"/>
                <a:ea typeface="Arial" panose="020B0604020202020204" pitchFamily="34" charset="0"/>
              </a:rPr>
              <a:t>for</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Industrial</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Part</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Inspection</a:t>
            </a:r>
            <a:r>
              <a:rPr lang="tr-TR" altLang="ko-KR" sz="4000" dirty="0">
                <a:effectLst/>
                <a:latin typeface="Times New Roman" panose="02020603050405020304" pitchFamily="18" charset="0"/>
                <a:ea typeface="Arial" panose="020B0604020202020204" pitchFamily="34" charset="0"/>
              </a:rPr>
              <a:t> </a:t>
            </a:r>
            <a:br>
              <a:rPr lang="en-US" altLang="ko-KR" sz="4000" dirty="0">
                <a:effectLst/>
                <a:latin typeface="Times New Roman" panose="02020603050405020304" pitchFamily="18" charset="0"/>
                <a:ea typeface="Arial" panose="020B0604020202020204" pitchFamily="34" charset="0"/>
              </a:rPr>
            </a:br>
            <a:r>
              <a:rPr lang="tr-TR" altLang="ko-KR" sz="4000" dirty="0" err="1">
                <a:effectLst/>
                <a:latin typeface="Times New Roman" panose="02020603050405020304" pitchFamily="18" charset="0"/>
                <a:ea typeface="Arial" panose="020B0604020202020204" pitchFamily="34" charset="0"/>
              </a:rPr>
              <a:t>with</a:t>
            </a:r>
            <a:r>
              <a:rPr lang="tr-TR" altLang="ko-KR" sz="4000" dirty="0">
                <a:effectLst/>
                <a:latin typeface="Times New Roman" panose="02020603050405020304" pitchFamily="18" charset="0"/>
                <a:ea typeface="Arial" panose="020B0604020202020204" pitchFamily="34" charset="0"/>
              </a:rPr>
              <a:t> 2D </a:t>
            </a:r>
            <a:r>
              <a:rPr lang="tr-TR" altLang="ko-KR" sz="4000" dirty="0" err="1">
                <a:effectLst/>
                <a:latin typeface="Times New Roman" panose="02020603050405020304" pitchFamily="18" charset="0"/>
                <a:ea typeface="Arial" panose="020B0604020202020204" pitchFamily="34" charset="0"/>
              </a:rPr>
              <a:t>Camera</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and</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Line</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Laser</a:t>
            </a:r>
            <a:endParaRPr lang="ko-KR" altLang="ko-KR" sz="4000" dirty="0">
              <a:effectLst/>
              <a:latin typeface="Arial" panose="020B0604020202020204" pitchFamily="34" charset="0"/>
              <a:ea typeface="Arial" panose="020B0604020202020204" pitchFamily="34" charset="0"/>
            </a:endParaRPr>
          </a:p>
        </p:txBody>
      </p:sp>
      <p:sp>
        <p:nvSpPr>
          <p:cNvPr id="6" name="부제목 2">
            <a:extLst>
              <a:ext uri="{FF2B5EF4-FFF2-40B4-BE49-F238E27FC236}">
                <a16:creationId xmlns:a16="http://schemas.microsoft.com/office/drawing/2014/main" id="{19653C38-7D1F-38DF-F086-897201A5C995}"/>
              </a:ext>
            </a:extLst>
          </p:cNvPr>
          <p:cNvSpPr txBox="1">
            <a:spLocks/>
          </p:cNvSpPr>
          <p:nvPr/>
        </p:nvSpPr>
        <p:spPr>
          <a:xfrm>
            <a:off x="2769187" y="3149030"/>
            <a:ext cx="6653621" cy="1063625"/>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2000" dirty="0" err="1">
                <a:latin typeface="Times New Roman" panose="02020603050405020304" pitchFamily="18" charset="0"/>
                <a:cs typeface="Times New Roman" panose="02020603050405020304" pitchFamily="18" charset="0"/>
              </a:rPr>
              <a:t>Handong</a:t>
            </a:r>
            <a:r>
              <a:rPr lang="en-US" altLang="ko-KR" sz="2000" dirty="0">
                <a:latin typeface="Times New Roman" panose="02020603050405020304" pitchFamily="18" charset="0"/>
                <a:cs typeface="Times New Roman" panose="02020603050405020304" pitchFamily="18" charset="0"/>
              </a:rPr>
              <a:t> Global University</a:t>
            </a:r>
          </a:p>
          <a:p>
            <a:r>
              <a:rPr lang="en-US" altLang="ko-KR" sz="2000" dirty="0">
                <a:latin typeface="Times New Roman" panose="02020603050405020304" pitchFamily="18" charset="0"/>
                <a:cs typeface="Times New Roman" panose="02020603050405020304" pitchFamily="18" charset="0"/>
              </a:rPr>
              <a:t>School of Mechanical &amp; Control Engineering</a:t>
            </a:r>
          </a:p>
          <a:p>
            <a:endParaRPr lang="ko-KR" altLang="en-US"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6A39FE0-751F-52B0-4832-D73E698DE78D}"/>
              </a:ext>
            </a:extLst>
          </p:cNvPr>
          <p:cNvSpPr txBox="1"/>
          <p:nvPr/>
        </p:nvSpPr>
        <p:spPr>
          <a:xfrm>
            <a:off x="3046638" y="4397405"/>
            <a:ext cx="6098720" cy="1754326"/>
          </a:xfrm>
          <a:prstGeom prst="rect">
            <a:avLst/>
          </a:prstGeom>
          <a:noFill/>
        </p:spPr>
        <p:txBody>
          <a:bodyPr wrap="square" lIns="91440" tIns="45720" rIns="91440" bIns="45720" anchor="t">
            <a:spAutoFit/>
          </a:bodyPr>
          <a:lstStyle/>
          <a:p>
            <a:pPr algn="ctr"/>
            <a:r>
              <a:rPr lang="en-US" altLang="ko-KR" dirty="0">
                <a:latin typeface="Times New Roman"/>
                <a:ea typeface="맑은 고딕"/>
                <a:cs typeface="Times New Roman"/>
              </a:rPr>
              <a:t>Dec.20.2024</a:t>
            </a:r>
          </a:p>
          <a:p>
            <a:pPr algn="ctr"/>
            <a:endParaRPr lang="en-US" altLang="ko-KR" dirty="0">
              <a:latin typeface="Times New Roman"/>
              <a:ea typeface="맑은 고딕"/>
              <a:cs typeface="Times New Roman"/>
            </a:endParaRPr>
          </a:p>
          <a:p>
            <a:pPr algn="ctr"/>
            <a:r>
              <a:rPr lang="en-US" altLang="ko-KR" dirty="0">
                <a:latin typeface="Times New Roman"/>
                <a:ea typeface="맑은 고딕"/>
                <a:cs typeface="Times New Roman"/>
              </a:rPr>
              <a:t>24-2 MIP</a:t>
            </a:r>
          </a:p>
          <a:p>
            <a:pPr algn="ctr"/>
            <a:endParaRPr lang="en-US" altLang="ko-KR" dirty="0">
              <a:latin typeface="Times New Roman"/>
              <a:ea typeface="맑은 고딕"/>
              <a:cs typeface="Times New Roman"/>
            </a:endParaRPr>
          </a:p>
          <a:p>
            <a:pPr algn="ctr"/>
            <a:r>
              <a:rPr lang="en-US" altLang="ko-KR" sz="1800" dirty="0">
                <a:latin typeface="Times New Roman" panose="02020603050405020304" pitchFamily="18" charset="0"/>
                <a:cs typeface="Times New Roman" panose="02020603050405020304" pitchFamily="18" charset="0"/>
              </a:rPr>
              <a:t>21800226 </a:t>
            </a:r>
            <a:r>
              <a:rPr lang="en-US" altLang="ko-KR" sz="1800" dirty="0" err="1">
                <a:latin typeface="Times New Roman" panose="02020603050405020304" pitchFamily="18" charset="0"/>
                <a:cs typeface="Times New Roman" panose="02020603050405020304" pitchFamily="18" charset="0"/>
              </a:rPr>
              <a:t>Yunki</a:t>
            </a:r>
            <a:r>
              <a:rPr lang="en-US" altLang="ko-KR" sz="1800" dirty="0">
                <a:latin typeface="Times New Roman" panose="02020603050405020304" pitchFamily="18" charset="0"/>
                <a:cs typeface="Times New Roman" panose="02020603050405020304" pitchFamily="18" charset="0"/>
              </a:rPr>
              <a:t> Noh </a:t>
            </a:r>
            <a:endParaRPr lang="en-US" altLang="ko-KR" dirty="0">
              <a:latin typeface="Times New Roman"/>
              <a:ea typeface="맑은 고딕"/>
              <a:cs typeface="Times New Roman"/>
            </a:endParaRPr>
          </a:p>
          <a:p>
            <a:pPr algn="ctr"/>
            <a:r>
              <a:rPr lang="en-US" altLang="ko-KR" dirty="0">
                <a:latin typeface="Times New Roman"/>
                <a:ea typeface="맑은 고딕"/>
                <a:cs typeface="Times New Roman"/>
              </a:rPr>
              <a:t>Supervisor. Young-Keun Kim</a:t>
            </a:r>
          </a:p>
        </p:txBody>
      </p:sp>
      <p:pic>
        <p:nvPicPr>
          <p:cNvPr id="1026" name="Picture 2">
            <a:extLst>
              <a:ext uri="{FF2B5EF4-FFF2-40B4-BE49-F238E27FC236}">
                <a16:creationId xmlns:a16="http://schemas.microsoft.com/office/drawing/2014/main" id="{844B1CAE-07F1-3935-EBA7-09D41C7686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0" y="6332230"/>
            <a:ext cx="1802949" cy="50203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직선 연결선 10">
            <a:extLst>
              <a:ext uri="{FF2B5EF4-FFF2-40B4-BE49-F238E27FC236}">
                <a16:creationId xmlns:a16="http://schemas.microsoft.com/office/drawing/2014/main" id="{E56A8EEB-B91D-EF59-1C2E-1BE05AC292D4}"/>
              </a:ext>
            </a:extLst>
          </p:cNvPr>
          <p:cNvCxnSpPr>
            <a:cxnSpLocks/>
          </p:cNvCxnSpPr>
          <p:nvPr/>
        </p:nvCxnSpPr>
        <p:spPr>
          <a:xfrm flipV="1">
            <a:off x="101600" y="508849"/>
            <a:ext cx="11963400" cy="3369"/>
          </a:xfrm>
          <a:prstGeom prst="line">
            <a:avLst/>
          </a:prstGeom>
          <a:ln w="38100">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12" name="직선 연결선 11">
            <a:extLst>
              <a:ext uri="{FF2B5EF4-FFF2-40B4-BE49-F238E27FC236}">
                <a16:creationId xmlns:a16="http://schemas.microsoft.com/office/drawing/2014/main" id="{92AA608B-C36C-4B77-3100-95B6A2AFB500}"/>
              </a:ext>
            </a:extLst>
          </p:cNvPr>
          <p:cNvCxnSpPr>
            <a:cxnSpLocks/>
          </p:cNvCxnSpPr>
          <p:nvPr/>
        </p:nvCxnSpPr>
        <p:spPr>
          <a:xfrm flipV="1">
            <a:off x="114299" y="6252356"/>
            <a:ext cx="11963400" cy="3369"/>
          </a:xfrm>
          <a:prstGeom prst="line">
            <a:avLst/>
          </a:prstGeom>
          <a:ln w="38100">
            <a:solidFill>
              <a:srgbClr val="00206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938416"/>
      </p:ext>
    </p:extLst>
  </p:cSld>
  <p:clrMapOvr>
    <a:masterClrMapping/>
  </p:clrMapOvr>
  <mc:AlternateContent xmlns:mc="http://schemas.openxmlformats.org/markup-compatibility/2006" xmlns:p14="http://schemas.microsoft.com/office/powerpoint/2010/main">
    <mc:Choice Requires="p14">
      <p:transition spd="slow" p14:dur="2000" advTm="14951"/>
    </mc:Choice>
    <mc:Fallback xmlns="">
      <p:transition spd="slow" advTm="149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87077-FA28-0048-8256-9D019BBDD3C8}"/>
            </a:ext>
          </a:extLst>
        </p:cNvPr>
        <p:cNvGrpSpPr/>
        <p:nvPr/>
      </p:nvGrpSpPr>
      <p:grpSpPr>
        <a:xfrm>
          <a:off x="0" y="0"/>
          <a:ext cx="0" cy="0"/>
          <a:chOff x="0" y="0"/>
          <a:chExt cx="0" cy="0"/>
        </a:xfrm>
      </p:grpSpPr>
      <p:pic>
        <p:nvPicPr>
          <p:cNvPr id="20" name="그림 19">
            <a:extLst>
              <a:ext uri="{FF2B5EF4-FFF2-40B4-BE49-F238E27FC236}">
                <a16:creationId xmlns:a16="http://schemas.microsoft.com/office/drawing/2014/main" id="{DDCF3C92-BCD7-0509-426D-AB4C8298F0CE}"/>
              </a:ext>
            </a:extLst>
          </p:cNvPr>
          <p:cNvPicPr>
            <a:picLocks noChangeAspect="1"/>
          </p:cNvPicPr>
          <p:nvPr/>
        </p:nvPicPr>
        <p:blipFill>
          <a:blip r:embed="rId3"/>
          <a:srcRect t="4727"/>
          <a:stretch/>
        </p:blipFill>
        <p:spPr>
          <a:xfrm>
            <a:off x="6498140" y="2006207"/>
            <a:ext cx="5120483" cy="3240350"/>
          </a:xfrm>
          <a:prstGeom prst="rect">
            <a:avLst/>
          </a:prstGeom>
        </p:spPr>
      </p:pic>
      <p:sp>
        <p:nvSpPr>
          <p:cNvPr id="2" name="TextBox 1">
            <a:extLst>
              <a:ext uri="{FF2B5EF4-FFF2-40B4-BE49-F238E27FC236}">
                <a16:creationId xmlns:a16="http://schemas.microsoft.com/office/drawing/2014/main" id="{0258C364-8D9D-728A-F294-C92B56E3D17E}"/>
              </a:ext>
            </a:extLst>
          </p:cNvPr>
          <p:cNvSpPr txBox="1"/>
          <p:nvPr/>
        </p:nvSpPr>
        <p:spPr>
          <a:xfrm>
            <a:off x="-1" y="0"/>
            <a:ext cx="4394201" cy="523220"/>
          </a:xfrm>
          <a:prstGeom prst="rect">
            <a:avLst/>
          </a:prstGeom>
          <a:noFill/>
        </p:spPr>
        <p:txBody>
          <a:bodyPr wrap="square" rtlCol="0">
            <a:spAutoFit/>
          </a:bodyPr>
          <a:lstStyle/>
          <a:p>
            <a:r>
              <a:rPr lang="en-US" altLang="ko-KR" sz="2800" dirty="0">
                <a:latin typeface="Times New Roman"/>
                <a:ea typeface="맑은 고딕"/>
                <a:cs typeface="Times New Roman"/>
              </a:rPr>
              <a:t>5. Result: </a:t>
            </a:r>
            <a:r>
              <a:rPr lang="en-US" altLang="ko-KR" sz="2400" dirty="0">
                <a:latin typeface="Times New Roman"/>
                <a:ea typeface="맑은 고딕"/>
                <a:cs typeface="Times New Roman"/>
              </a:rPr>
              <a:t>Flat Joint</a:t>
            </a:r>
            <a:endParaRPr lang="en-US" altLang="ko-KR" sz="2800" dirty="0">
              <a:latin typeface="Times New Roman"/>
              <a:ea typeface="맑은 고딕"/>
              <a:cs typeface="Times New Roman"/>
            </a:endParaRPr>
          </a:p>
        </p:txBody>
      </p:sp>
      <p:cxnSp>
        <p:nvCxnSpPr>
          <p:cNvPr id="13" name="직선 연결선 12">
            <a:extLst>
              <a:ext uri="{FF2B5EF4-FFF2-40B4-BE49-F238E27FC236}">
                <a16:creationId xmlns:a16="http://schemas.microsoft.com/office/drawing/2014/main" id="{09E4F012-F6A2-1FD1-2134-7F8EA19FECAB}"/>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6" name="그림 5">
            <a:extLst>
              <a:ext uri="{FF2B5EF4-FFF2-40B4-BE49-F238E27FC236}">
                <a16:creationId xmlns:a16="http://schemas.microsoft.com/office/drawing/2014/main" id="{336E69A2-7659-2552-673E-BBA22AC16376}"/>
              </a:ext>
            </a:extLst>
          </p:cNvPr>
          <p:cNvPicPr>
            <a:picLocks noChangeAspect="1"/>
          </p:cNvPicPr>
          <p:nvPr/>
        </p:nvPicPr>
        <p:blipFill>
          <a:blip r:embed="rId4"/>
          <a:srcRect b="23558"/>
          <a:stretch/>
        </p:blipFill>
        <p:spPr>
          <a:xfrm>
            <a:off x="799381" y="1996201"/>
            <a:ext cx="5120483" cy="3240349"/>
          </a:xfrm>
          <a:prstGeom prst="rect">
            <a:avLst/>
          </a:prstGeom>
        </p:spPr>
      </p:pic>
      <p:sp>
        <p:nvSpPr>
          <p:cNvPr id="14" name="직사각형 13">
            <a:extLst>
              <a:ext uri="{FF2B5EF4-FFF2-40B4-BE49-F238E27FC236}">
                <a16:creationId xmlns:a16="http://schemas.microsoft.com/office/drawing/2014/main" id="{7F339248-A799-4AFD-82AE-A3D0262A270F}"/>
              </a:ext>
            </a:extLst>
          </p:cNvPr>
          <p:cNvSpPr/>
          <p:nvPr/>
        </p:nvSpPr>
        <p:spPr>
          <a:xfrm>
            <a:off x="79938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18" name="TextBox 17">
            <a:extLst>
              <a:ext uri="{FF2B5EF4-FFF2-40B4-BE49-F238E27FC236}">
                <a16:creationId xmlns:a16="http://schemas.microsoft.com/office/drawing/2014/main" id="{BCAAE111-1573-224E-1FC6-84EABD2D82BF}"/>
              </a:ext>
            </a:extLst>
          </p:cNvPr>
          <p:cNvSpPr txBox="1"/>
          <p:nvPr/>
        </p:nvSpPr>
        <p:spPr>
          <a:xfrm>
            <a:off x="799381" y="2854460"/>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핸드폰</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연결장치</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21" name="직사각형 20">
            <a:extLst>
              <a:ext uri="{FF2B5EF4-FFF2-40B4-BE49-F238E27FC236}">
                <a16:creationId xmlns:a16="http://schemas.microsoft.com/office/drawing/2014/main" id="{D0085FAE-E014-385B-E351-1E5C6DF30264}"/>
              </a:ext>
            </a:extLst>
          </p:cNvPr>
          <p:cNvSpPr/>
          <p:nvPr/>
        </p:nvSpPr>
        <p:spPr>
          <a:xfrm>
            <a:off x="649814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7DDD0A61-5FF1-EDF6-9193-634E1C8EBE4A}"/>
              </a:ext>
            </a:extLst>
          </p:cNvPr>
          <p:cNvSpPr txBox="1"/>
          <p:nvPr/>
        </p:nvSpPr>
        <p:spPr>
          <a:xfrm>
            <a:off x="6498141" y="2789002"/>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노트북</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연결장치</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4" name="TextBox 3">
            <a:extLst>
              <a:ext uri="{FF2B5EF4-FFF2-40B4-BE49-F238E27FC236}">
                <a16:creationId xmlns:a16="http://schemas.microsoft.com/office/drawing/2014/main" id="{30470541-BCE5-FE73-FECF-CE0C5540D659}"/>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6766383"/>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80F0E-9A17-D70A-D4C8-790A1233C7AC}"/>
            </a:ext>
          </a:extLst>
        </p:cNvPr>
        <p:cNvGrpSpPr/>
        <p:nvPr/>
      </p:nvGrpSpPr>
      <p:grpSpPr>
        <a:xfrm>
          <a:off x="0" y="0"/>
          <a:ext cx="0" cy="0"/>
          <a:chOff x="0" y="0"/>
          <a:chExt cx="0" cy="0"/>
        </a:xfrm>
      </p:grpSpPr>
      <p:pic>
        <p:nvPicPr>
          <p:cNvPr id="20" name="그림 19">
            <a:extLst>
              <a:ext uri="{FF2B5EF4-FFF2-40B4-BE49-F238E27FC236}">
                <a16:creationId xmlns:a16="http://schemas.microsoft.com/office/drawing/2014/main" id="{ABC8A827-6046-BE2A-133C-6090DE5F331F}"/>
              </a:ext>
            </a:extLst>
          </p:cNvPr>
          <p:cNvPicPr>
            <a:picLocks noChangeAspect="1"/>
          </p:cNvPicPr>
          <p:nvPr/>
        </p:nvPicPr>
        <p:blipFill>
          <a:blip r:embed="rId3"/>
          <a:srcRect t="4727"/>
          <a:stretch/>
        </p:blipFill>
        <p:spPr>
          <a:xfrm>
            <a:off x="6498140" y="2006207"/>
            <a:ext cx="5120483" cy="3240350"/>
          </a:xfrm>
          <a:prstGeom prst="rect">
            <a:avLst/>
          </a:prstGeom>
        </p:spPr>
      </p:pic>
      <p:sp>
        <p:nvSpPr>
          <p:cNvPr id="2" name="TextBox 1">
            <a:extLst>
              <a:ext uri="{FF2B5EF4-FFF2-40B4-BE49-F238E27FC236}">
                <a16:creationId xmlns:a16="http://schemas.microsoft.com/office/drawing/2014/main" id="{5DC28F4D-F3FA-C70C-E95A-553894121E87}"/>
              </a:ext>
            </a:extLst>
          </p:cNvPr>
          <p:cNvSpPr txBox="1"/>
          <p:nvPr/>
        </p:nvSpPr>
        <p:spPr>
          <a:xfrm>
            <a:off x="-1" y="0"/>
            <a:ext cx="4394201" cy="523220"/>
          </a:xfrm>
          <a:prstGeom prst="rect">
            <a:avLst/>
          </a:prstGeom>
          <a:noFill/>
        </p:spPr>
        <p:txBody>
          <a:bodyPr wrap="square" rtlCol="0">
            <a:spAutoFit/>
          </a:bodyPr>
          <a:lstStyle/>
          <a:p>
            <a:r>
              <a:rPr lang="en-US" altLang="ko-KR" sz="2800" dirty="0">
                <a:latin typeface="Times New Roman"/>
                <a:ea typeface="맑은 고딕"/>
                <a:cs typeface="Times New Roman"/>
              </a:rPr>
              <a:t>5. Result : </a:t>
            </a:r>
            <a:r>
              <a:rPr lang="en-US" altLang="ko-KR" sz="2400" dirty="0">
                <a:latin typeface="Times New Roman"/>
                <a:ea typeface="맑은 고딕"/>
                <a:cs typeface="Times New Roman"/>
              </a:rPr>
              <a:t>Circle Joint</a:t>
            </a:r>
            <a:endParaRPr lang="en-US" altLang="ko-KR" sz="2800" dirty="0">
              <a:latin typeface="Times New Roman"/>
              <a:ea typeface="맑은 고딕"/>
              <a:cs typeface="Times New Roman"/>
            </a:endParaRPr>
          </a:p>
        </p:txBody>
      </p:sp>
      <p:cxnSp>
        <p:nvCxnSpPr>
          <p:cNvPr id="13" name="직선 연결선 12">
            <a:extLst>
              <a:ext uri="{FF2B5EF4-FFF2-40B4-BE49-F238E27FC236}">
                <a16:creationId xmlns:a16="http://schemas.microsoft.com/office/drawing/2014/main" id="{2C38F09D-7DC5-B5DF-D2D6-CC29D59C005C}"/>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6" name="그림 5">
            <a:extLst>
              <a:ext uri="{FF2B5EF4-FFF2-40B4-BE49-F238E27FC236}">
                <a16:creationId xmlns:a16="http://schemas.microsoft.com/office/drawing/2014/main" id="{60824B9C-8E7F-9A91-AB7A-ECC6409F4857}"/>
              </a:ext>
            </a:extLst>
          </p:cNvPr>
          <p:cNvPicPr>
            <a:picLocks noChangeAspect="1"/>
          </p:cNvPicPr>
          <p:nvPr/>
        </p:nvPicPr>
        <p:blipFill>
          <a:blip r:embed="rId4"/>
          <a:srcRect b="23558"/>
          <a:stretch/>
        </p:blipFill>
        <p:spPr>
          <a:xfrm>
            <a:off x="799381" y="1996201"/>
            <a:ext cx="5120483" cy="3240349"/>
          </a:xfrm>
          <a:prstGeom prst="rect">
            <a:avLst/>
          </a:prstGeom>
        </p:spPr>
      </p:pic>
      <p:sp>
        <p:nvSpPr>
          <p:cNvPr id="14" name="직사각형 13">
            <a:extLst>
              <a:ext uri="{FF2B5EF4-FFF2-40B4-BE49-F238E27FC236}">
                <a16:creationId xmlns:a16="http://schemas.microsoft.com/office/drawing/2014/main" id="{22BF608B-57D9-633F-993A-5A7D85366CC5}"/>
              </a:ext>
            </a:extLst>
          </p:cNvPr>
          <p:cNvSpPr/>
          <p:nvPr/>
        </p:nvSpPr>
        <p:spPr>
          <a:xfrm>
            <a:off x="79938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18" name="TextBox 17">
            <a:extLst>
              <a:ext uri="{FF2B5EF4-FFF2-40B4-BE49-F238E27FC236}">
                <a16:creationId xmlns:a16="http://schemas.microsoft.com/office/drawing/2014/main" id="{C9035EEA-CD12-E353-BAA1-A79263E7CDBF}"/>
              </a:ext>
            </a:extLst>
          </p:cNvPr>
          <p:cNvSpPr txBox="1"/>
          <p:nvPr/>
        </p:nvSpPr>
        <p:spPr>
          <a:xfrm>
            <a:off x="799381" y="2854460"/>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핸드폰</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원</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21" name="직사각형 20">
            <a:extLst>
              <a:ext uri="{FF2B5EF4-FFF2-40B4-BE49-F238E27FC236}">
                <a16:creationId xmlns:a16="http://schemas.microsoft.com/office/drawing/2014/main" id="{C8D9B6AC-840A-4362-B3C3-340497D6A5FA}"/>
              </a:ext>
            </a:extLst>
          </p:cNvPr>
          <p:cNvSpPr/>
          <p:nvPr/>
        </p:nvSpPr>
        <p:spPr>
          <a:xfrm>
            <a:off x="649814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08C32145-A6C4-F9F2-7B7B-7BA8F2653EA8}"/>
              </a:ext>
            </a:extLst>
          </p:cNvPr>
          <p:cNvSpPr txBox="1"/>
          <p:nvPr/>
        </p:nvSpPr>
        <p:spPr>
          <a:xfrm>
            <a:off x="6498141" y="2789002"/>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노트북</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원</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4" name="TextBox 3">
            <a:extLst>
              <a:ext uri="{FF2B5EF4-FFF2-40B4-BE49-F238E27FC236}">
                <a16:creationId xmlns:a16="http://schemas.microsoft.com/office/drawing/2014/main" id="{60029532-51E8-0352-CD9D-4D0F582ECF74}"/>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371899"/>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7F1AD-FB47-B840-E260-832375758FB0}"/>
            </a:ext>
          </a:extLst>
        </p:cNvPr>
        <p:cNvGrpSpPr/>
        <p:nvPr/>
      </p:nvGrpSpPr>
      <p:grpSpPr>
        <a:xfrm>
          <a:off x="0" y="0"/>
          <a:ext cx="0" cy="0"/>
          <a:chOff x="0" y="0"/>
          <a:chExt cx="0" cy="0"/>
        </a:xfrm>
      </p:grpSpPr>
      <p:pic>
        <p:nvPicPr>
          <p:cNvPr id="20" name="그림 19">
            <a:extLst>
              <a:ext uri="{FF2B5EF4-FFF2-40B4-BE49-F238E27FC236}">
                <a16:creationId xmlns:a16="http://schemas.microsoft.com/office/drawing/2014/main" id="{AC3E5903-BEF5-D197-7E24-DE2055CFBA8F}"/>
              </a:ext>
            </a:extLst>
          </p:cNvPr>
          <p:cNvPicPr>
            <a:picLocks noChangeAspect="1"/>
          </p:cNvPicPr>
          <p:nvPr/>
        </p:nvPicPr>
        <p:blipFill>
          <a:blip r:embed="rId3"/>
          <a:srcRect t="4727"/>
          <a:stretch/>
        </p:blipFill>
        <p:spPr>
          <a:xfrm>
            <a:off x="6498140" y="2006207"/>
            <a:ext cx="5120483" cy="3240350"/>
          </a:xfrm>
          <a:prstGeom prst="rect">
            <a:avLst/>
          </a:prstGeom>
        </p:spPr>
      </p:pic>
      <p:sp>
        <p:nvSpPr>
          <p:cNvPr id="2" name="TextBox 1">
            <a:extLst>
              <a:ext uri="{FF2B5EF4-FFF2-40B4-BE49-F238E27FC236}">
                <a16:creationId xmlns:a16="http://schemas.microsoft.com/office/drawing/2014/main" id="{DCBD3F3E-FB69-9D5A-522C-2E6BB38AB272}"/>
              </a:ext>
            </a:extLst>
          </p:cNvPr>
          <p:cNvSpPr txBox="1"/>
          <p:nvPr/>
        </p:nvSpPr>
        <p:spPr>
          <a:xfrm>
            <a:off x="-1" y="0"/>
            <a:ext cx="4394201" cy="523220"/>
          </a:xfrm>
          <a:prstGeom prst="rect">
            <a:avLst/>
          </a:prstGeom>
          <a:noFill/>
        </p:spPr>
        <p:txBody>
          <a:bodyPr wrap="square" rtlCol="0">
            <a:spAutoFit/>
          </a:bodyPr>
          <a:lstStyle/>
          <a:p>
            <a:r>
              <a:rPr lang="en-US" altLang="ko-KR" sz="2800" dirty="0">
                <a:latin typeface="Times New Roman"/>
                <a:ea typeface="맑은 고딕"/>
                <a:cs typeface="Times New Roman"/>
              </a:rPr>
              <a:t>5. Result : </a:t>
            </a:r>
            <a:r>
              <a:rPr lang="en-US" altLang="ko-KR" sz="2400" dirty="0">
                <a:latin typeface="Times New Roman"/>
                <a:ea typeface="맑은 고딕"/>
                <a:cs typeface="Times New Roman"/>
              </a:rPr>
              <a:t>Cube Obstacle</a:t>
            </a:r>
            <a:endParaRPr lang="en-US" altLang="ko-KR" sz="2800" dirty="0">
              <a:latin typeface="Times New Roman"/>
              <a:ea typeface="맑은 고딕"/>
              <a:cs typeface="Times New Roman"/>
            </a:endParaRPr>
          </a:p>
        </p:txBody>
      </p:sp>
      <p:cxnSp>
        <p:nvCxnSpPr>
          <p:cNvPr id="13" name="직선 연결선 12">
            <a:extLst>
              <a:ext uri="{FF2B5EF4-FFF2-40B4-BE49-F238E27FC236}">
                <a16:creationId xmlns:a16="http://schemas.microsoft.com/office/drawing/2014/main" id="{991B77DB-BDE4-2A80-E1A8-55BCE13B7A14}"/>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6" name="그림 5">
            <a:extLst>
              <a:ext uri="{FF2B5EF4-FFF2-40B4-BE49-F238E27FC236}">
                <a16:creationId xmlns:a16="http://schemas.microsoft.com/office/drawing/2014/main" id="{E9B5CE30-8F3A-136D-A129-79F98566CDCC}"/>
              </a:ext>
            </a:extLst>
          </p:cNvPr>
          <p:cNvPicPr>
            <a:picLocks noChangeAspect="1"/>
          </p:cNvPicPr>
          <p:nvPr/>
        </p:nvPicPr>
        <p:blipFill>
          <a:blip r:embed="rId4"/>
          <a:srcRect b="23558"/>
          <a:stretch/>
        </p:blipFill>
        <p:spPr>
          <a:xfrm>
            <a:off x="799381" y="1996201"/>
            <a:ext cx="5120483" cy="3240349"/>
          </a:xfrm>
          <a:prstGeom prst="rect">
            <a:avLst/>
          </a:prstGeom>
        </p:spPr>
      </p:pic>
      <p:sp>
        <p:nvSpPr>
          <p:cNvPr id="14" name="직사각형 13">
            <a:extLst>
              <a:ext uri="{FF2B5EF4-FFF2-40B4-BE49-F238E27FC236}">
                <a16:creationId xmlns:a16="http://schemas.microsoft.com/office/drawing/2014/main" id="{D709BED5-0CB0-AF79-E4EF-0421009B3FEA}"/>
              </a:ext>
            </a:extLst>
          </p:cNvPr>
          <p:cNvSpPr/>
          <p:nvPr/>
        </p:nvSpPr>
        <p:spPr>
          <a:xfrm>
            <a:off x="79938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18" name="TextBox 17">
            <a:extLst>
              <a:ext uri="{FF2B5EF4-FFF2-40B4-BE49-F238E27FC236}">
                <a16:creationId xmlns:a16="http://schemas.microsoft.com/office/drawing/2014/main" id="{263734C5-5336-0512-4DEA-892646B372B1}"/>
              </a:ext>
            </a:extLst>
          </p:cNvPr>
          <p:cNvSpPr txBox="1"/>
          <p:nvPr/>
        </p:nvSpPr>
        <p:spPr>
          <a:xfrm>
            <a:off x="799381" y="2854460"/>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핸드폰</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큐브</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21" name="직사각형 20">
            <a:extLst>
              <a:ext uri="{FF2B5EF4-FFF2-40B4-BE49-F238E27FC236}">
                <a16:creationId xmlns:a16="http://schemas.microsoft.com/office/drawing/2014/main" id="{06871BBE-883B-2215-9F1C-C6456A6C8E0C}"/>
              </a:ext>
            </a:extLst>
          </p:cNvPr>
          <p:cNvSpPr/>
          <p:nvPr/>
        </p:nvSpPr>
        <p:spPr>
          <a:xfrm>
            <a:off x="649814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423D187E-8BA0-02D2-D4B8-7950B6FF51F1}"/>
              </a:ext>
            </a:extLst>
          </p:cNvPr>
          <p:cNvSpPr txBox="1"/>
          <p:nvPr/>
        </p:nvSpPr>
        <p:spPr>
          <a:xfrm>
            <a:off x="6498141" y="2789002"/>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노트북</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큐브</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4" name="TextBox 3">
            <a:extLst>
              <a:ext uri="{FF2B5EF4-FFF2-40B4-BE49-F238E27FC236}">
                <a16:creationId xmlns:a16="http://schemas.microsoft.com/office/drawing/2014/main" id="{EE491200-6852-8D3A-9F4C-2509F72EBD37}"/>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1541317"/>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091F4-D13C-56FF-C907-2077A464A16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46A02F02-4F9A-BB35-C519-A033EE7B6883}"/>
              </a:ext>
            </a:extLst>
          </p:cNvPr>
          <p:cNvSpPr/>
          <p:nvPr/>
        </p:nvSpPr>
        <p:spPr>
          <a:xfrm>
            <a:off x="-188852" y="-143703"/>
            <a:ext cx="12561758" cy="7172793"/>
          </a:xfrm>
          <a:prstGeom prst="rect">
            <a:avLst/>
          </a:prstGeom>
          <a:solidFill>
            <a:schemeClr val="dk1">
              <a:alpha val="86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BB1B2EC-B77B-7101-4191-D66D5A60C672}"/>
              </a:ext>
            </a:extLst>
          </p:cNvPr>
          <p:cNvSpPr txBox="1"/>
          <p:nvPr/>
        </p:nvSpPr>
        <p:spPr>
          <a:xfrm>
            <a:off x="0" y="2652669"/>
            <a:ext cx="12192000" cy="823752"/>
          </a:xfrm>
          <a:prstGeom prst="rect">
            <a:avLst/>
          </a:prstGeom>
          <a:noFill/>
        </p:spPr>
        <p:txBody>
          <a:bodyPr wrap="square">
            <a:spAutoFit/>
          </a:bodyPr>
          <a:lstStyle/>
          <a:p>
            <a:pPr lvl="1" algn="ctr">
              <a:lnSpc>
                <a:spcPct val="150000"/>
              </a:lnSpc>
            </a:pPr>
            <a:r>
              <a:rPr lang="en-US" altLang="ko-KR" sz="3600" b="1" dirty="0">
                <a:solidFill>
                  <a:schemeClr val="bg2"/>
                </a:solidFill>
                <a:latin typeface="Times New Roman" panose="02020603050405020304" pitchFamily="18" charset="0"/>
                <a:cs typeface="Times New Roman" panose="02020603050405020304" pitchFamily="18" charset="0"/>
              </a:rPr>
              <a:t>Results of Defect Inspection</a:t>
            </a:r>
          </a:p>
        </p:txBody>
      </p:sp>
    </p:spTree>
    <p:extLst>
      <p:ext uri="{BB962C8B-B14F-4D97-AF65-F5344CB8AC3E}">
        <p14:creationId xmlns:p14="http://schemas.microsoft.com/office/powerpoint/2010/main" val="3013226817"/>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4C303-9691-4D61-930E-8BECF52DF773}"/>
            </a:ext>
          </a:extLst>
        </p:cNvPr>
        <p:cNvGrpSpPr/>
        <p:nvPr/>
      </p:nvGrpSpPr>
      <p:grpSpPr>
        <a:xfrm>
          <a:off x="0" y="0"/>
          <a:ext cx="0" cy="0"/>
          <a:chOff x="0" y="0"/>
          <a:chExt cx="0" cy="0"/>
        </a:xfrm>
      </p:grpSpPr>
      <p:pic>
        <p:nvPicPr>
          <p:cNvPr id="15" name="그림 14">
            <a:extLst>
              <a:ext uri="{FF2B5EF4-FFF2-40B4-BE49-F238E27FC236}">
                <a16:creationId xmlns:a16="http://schemas.microsoft.com/office/drawing/2014/main" id="{1E9DF5CB-EAB3-C902-E574-251F519F3EB8}"/>
              </a:ext>
            </a:extLst>
          </p:cNvPr>
          <p:cNvPicPr>
            <a:picLocks noChangeAspect="1"/>
          </p:cNvPicPr>
          <p:nvPr/>
        </p:nvPicPr>
        <p:blipFill>
          <a:blip r:embed="rId3"/>
          <a:srcRect l="7093" r="2599"/>
          <a:stretch/>
        </p:blipFill>
        <p:spPr>
          <a:xfrm>
            <a:off x="6498139" y="1986194"/>
            <a:ext cx="5120483" cy="3266999"/>
          </a:xfrm>
          <a:prstGeom prst="rect">
            <a:avLst/>
          </a:prstGeom>
        </p:spPr>
      </p:pic>
      <p:pic>
        <p:nvPicPr>
          <p:cNvPr id="5" name="그림 4">
            <a:extLst>
              <a:ext uri="{FF2B5EF4-FFF2-40B4-BE49-F238E27FC236}">
                <a16:creationId xmlns:a16="http://schemas.microsoft.com/office/drawing/2014/main" id="{AB96B7ED-44BF-0E5D-EDA1-2FF10CF6930B}"/>
              </a:ext>
            </a:extLst>
          </p:cNvPr>
          <p:cNvPicPr>
            <a:picLocks noChangeAspect="1"/>
          </p:cNvPicPr>
          <p:nvPr/>
        </p:nvPicPr>
        <p:blipFill>
          <a:blip r:embed="rId4"/>
          <a:srcRect l="8404" r="9582"/>
          <a:stretch/>
        </p:blipFill>
        <p:spPr>
          <a:xfrm>
            <a:off x="799381" y="1996201"/>
            <a:ext cx="5120484" cy="3260362"/>
          </a:xfrm>
          <a:prstGeom prst="rect">
            <a:avLst/>
          </a:prstGeom>
        </p:spPr>
      </p:pic>
      <p:sp>
        <p:nvSpPr>
          <p:cNvPr id="2" name="TextBox 1">
            <a:extLst>
              <a:ext uri="{FF2B5EF4-FFF2-40B4-BE49-F238E27FC236}">
                <a16:creationId xmlns:a16="http://schemas.microsoft.com/office/drawing/2014/main" id="{79B1385D-2BF9-C525-687C-554E2D877DBF}"/>
              </a:ext>
            </a:extLst>
          </p:cNvPr>
          <p:cNvSpPr txBox="1"/>
          <p:nvPr/>
        </p:nvSpPr>
        <p:spPr>
          <a:xfrm>
            <a:off x="-1" y="0"/>
            <a:ext cx="6708099" cy="584775"/>
          </a:xfrm>
          <a:prstGeom prst="rect">
            <a:avLst/>
          </a:prstGeom>
          <a:noFill/>
        </p:spPr>
        <p:txBody>
          <a:bodyPr wrap="square" rtlCol="0">
            <a:spAutoFit/>
          </a:bodyPr>
          <a:lstStyle/>
          <a:p>
            <a:r>
              <a:rPr lang="en-US" altLang="ko-KR" sz="3200" dirty="0">
                <a:latin typeface="Times New Roman"/>
                <a:ea typeface="맑은 고딕"/>
                <a:cs typeface="Times New Roman"/>
              </a:rPr>
              <a:t>5. Result: </a:t>
            </a:r>
            <a:r>
              <a:rPr lang="en-US" altLang="ko-KR" sz="2400" dirty="0">
                <a:latin typeface="Times New Roman"/>
                <a:ea typeface="맑은 고딕"/>
                <a:cs typeface="Times New Roman"/>
              </a:rPr>
              <a:t>Normal Gear</a:t>
            </a:r>
            <a:endParaRPr lang="en-US" altLang="ko-KR" sz="3200" dirty="0">
              <a:latin typeface="Times New Roman"/>
              <a:ea typeface="맑은 고딕"/>
              <a:cs typeface="Times New Roman"/>
            </a:endParaRPr>
          </a:p>
        </p:txBody>
      </p:sp>
      <p:cxnSp>
        <p:nvCxnSpPr>
          <p:cNvPr id="13" name="직선 연결선 12">
            <a:extLst>
              <a:ext uri="{FF2B5EF4-FFF2-40B4-BE49-F238E27FC236}">
                <a16:creationId xmlns:a16="http://schemas.microsoft.com/office/drawing/2014/main" id="{0FAE2B45-DD48-2C74-89B1-B485D6B76538}"/>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9" name="직사각형 8">
            <a:extLst>
              <a:ext uri="{FF2B5EF4-FFF2-40B4-BE49-F238E27FC236}">
                <a16:creationId xmlns:a16="http://schemas.microsoft.com/office/drawing/2014/main" id="{2F1DD24A-049C-1930-6E92-E8D624B352A4}"/>
              </a:ext>
            </a:extLst>
          </p:cNvPr>
          <p:cNvSpPr/>
          <p:nvPr/>
        </p:nvSpPr>
        <p:spPr>
          <a:xfrm>
            <a:off x="79938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AF6134DF-7C91-AE9D-4997-17B2D3D18128}"/>
              </a:ext>
            </a:extLst>
          </p:cNvPr>
          <p:cNvSpPr txBox="1"/>
          <p:nvPr/>
        </p:nvSpPr>
        <p:spPr>
          <a:xfrm>
            <a:off x="799381" y="2854460"/>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핸드폰</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정상 기어</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16" name="직사각형 15">
            <a:extLst>
              <a:ext uri="{FF2B5EF4-FFF2-40B4-BE49-F238E27FC236}">
                <a16:creationId xmlns:a16="http://schemas.microsoft.com/office/drawing/2014/main" id="{85A00B7F-87DE-1294-49FE-76681DB73BA9}"/>
              </a:ext>
            </a:extLst>
          </p:cNvPr>
          <p:cNvSpPr/>
          <p:nvPr/>
        </p:nvSpPr>
        <p:spPr>
          <a:xfrm>
            <a:off x="649814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E0D72E21-B340-EFC0-5A54-E58B82FB78E4}"/>
              </a:ext>
            </a:extLst>
          </p:cNvPr>
          <p:cNvSpPr txBox="1"/>
          <p:nvPr/>
        </p:nvSpPr>
        <p:spPr>
          <a:xfrm>
            <a:off x="6498141" y="2789002"/>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노트북</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정상 기어</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19" name="TextBox 18">
            <a:extLst>
              <a:ext uri="{FF2B5EF4-FFF2-40B4-BE49-F238E27FC236}">
                <a16:creationId xmlns:a16="http://schemas.microsoft.com/office/drawing/2014/main" id="{99A9958C-D939-77C1-229A-2222FC90CE20}"/>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cxnSp>
        <p:nvCxnSpPr>
          <p:cNvPr id="4" name="직선 화살표 연결선 3">
            <a:extLst>
              <a:ext uri="{FF2B5EF4-FFF2-40B4-BE49-F238E27FC236}">
                <a16:creationId xmlns:a16="http://schemas.microsoft.com/office/drawing/2014/main" id="{9ADCE765-5D3C-DE9E-9C72-5FA0E0C75169}"/>
              </a:ext>
            </a:extLst>
          </p:cNvPr>
          <p:cNvCxnSpPr/>
          <p:nvPr/>
        </p:nvCxnSpPr>
        <p:spPr>
          <a:xfrm flipV="1">
            <a:off x="4332157" y="1349115"/>
            <a:ext cx="951876" cy="1236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BFB9576-BC34-729B-069D-2AC70B706C41}"/>
              </a:ext>
            </a:extLst>
          </p:cNvPr>
          <p:cNvSpPr txBox="1"/>
          <p:nvPr/>
        </p:nvSpPr>
        <p:spPr>
          <a:xfrm>
            <a:off x="2093623" y="637797"/>
            <a:ext cx="7652481" cy="646331"/>
          </a:xfrm>
          <a:prstGeom prst="rect">
            <a:avLst/>
          </a:prstGeom>
          <a:noFill/>
        </p:spPr>
        <p:txBody>
          <a:bodyPr wrap="square">
            <a:spAutoFit/>
          </a:bodyPr>
          <a:lstStyle/>
          <a:p>
            <a:pPr algn="ctr"/>
            <a:r>
              <a:rPr lang="ko-KR" altLang="en-US" dirty="0">
                <a:solidFill>
                  <a:schemeClr val="accent1"/>
                </a:solidFill>
                <a:latin typeface="Times New Roman"/>
                <a:ea typeface="맑은 고딕"/>
                <a:cs typeface="Times New Roman"/>
              </a:rPr>
              <a:t>처음에 나오고 영상 재생될 때는 사라지기</a:t>
            </a:r>
            <a:endParaRPr lang="en-US" altLang="ko-KR" dirty="0">
              <a:solidFill>
                <a:schemeClr val="accent1"/>
              </a:solidFill>
              <a:latin typeface="Times New Roman"/>
              <a:ea typeface="맑은 고딕"/>
              <a:cs typeface="Times New Roman"/>
            </a:endParaRPr>
          </a:p>
          <a:p>
            <a:pPr algn="ctr"/>
            <a:r>
              <a:rPr lang="ko-KR" altLang="en-US" dirty="0">
                <a:solidFill>
                  <a:schemeClr val="accent1"/>
                </a:solidFill>
                <a:latin typeface="Times New Roman"/>
                <a:ea typeface="맑은 고딕"/>
                <a:cs typeface="Times New Roman"/>
              </a:rPr>
              <a:t>텍스트는 </a:t>
            </a:r>
            <a:r>
              <a:rPr lang="en-US" altLang="ko-KR" dirty="0">
                <a:solidFill>
                  <a:schemeClr val="accent1"/>
                </a:solidFill>
                <a:latin typeface="Times New Roman"/>
                <a:ea typeface="맑은 고딕"/>
                <a:cs typeface="Times New Roman"/>
              </a:rPr>
              <a:t>‘</a:t>
            </a:r>
            <a:r>
              <a:rPr lang="en-US" altLang="ko-KR" sz="1800" dirty="0">
                <a:solidFill>
                  <a:schemeClr val="accent1"/>
                </a:solidFill>
                <a:latin typeface="Times New Roman"/>
                <a:ea typeface="맑은 고딕"/>
                <a:cs typeface="Times New Roman"/>
              </a:rPr>
              <a:t>Normal Gear’</a:t>
            </a:r>
            <a:r>
              <a:rPr lang="ko-KR" altLang="en-US" sz="1800" dirty="0">
                <a:solidFill>
                  <a:schemeClr val="accent1"/>
                </a:solidFill>
                <a:latin typeface="Times New Roman"/>
                <a:ea typeface="맑은 고딕"/>
                <a:cs typeface="Times New Roman"/>
              </a:rPr>
              <a:t>과 같이 영어로</a:t>
            </a:r>
            <a:r>
              <a:rPr lang="en-US" altLang="ko-KR" sz="1800" dirty="0">
                <a:solidFill>
                  <a:schemeClr val="accent1"/>
                </a:solidFill>
                <a:latin typeface="Times New Roman"/>
                <a:ea typeface="맑은 고딕"/>
                <a:cs typeface="Times New Roman"/>
              </a:rPr>
              <a:t>(</a:t>
            </a:r>
            <a:r>
              <a:rPr lang="ko-KR" altLang="en-US" sz="1800" dirty="0">
                <a:solidFill>
                  <a:schemeClr val="accent1"/>
                </a:solidFill>
                <a:latin typeface="Times New Roman"/>
                <a:ea typeface="맑은 고딕"/>
                <a:cs typeface="Times New Roman"/>
              </a:rPr>
              <a:t>상단에 기제 </a:t>
            </a:r>
            <a:r>
              <a:rPr lang="ko-KR" altLang="en-US" sz="1800" dirty="0" err="1">
                <a:solidFill>
                  <a:schemeClr val="accent1"/>
                </a:solidFill>
                <a:latin typeface="Times New Roman"/>
                <a:ea typeface="맑은 고딕"/>
                <a:cs typeface="Times New Roman"/>
              </a:rPr>
              <a:t>했습니당</a:t>
            </a:r>
            <a:r>
              <a:rPr lang="en-US" altLang="ko-KR" sz="1800" dirty="0">
                <a:solidFill>
                  <a:schemeClr val="accent1"/>
                </a:solidFill>
                <a:latin typeface="Times New Roman"/>
                <a:ea typeface="맑은 고딕"/>
                <a:cs typeface="Times New Roman"/>
              </a:rPr>
              <a:t>)</a:t>
            </a:r>
            <a:r>
              <a:rPr lang="ko-KR" altLang="en-US" dirty="0">
                <a:solidFill>
                  <a:schemeClr val="accent1"/>
                </a:solidFill>
                <a:latin typeface="Times New Roman"/>
                <a:ea typeface="맑은 고딕"/>
                <a:cs typeface="Times New Roman"/>
              </a:rPr>
              <a:t> </a:t>
            </a:r>
            <a:endParaRPr lang="ko-KR" altLang="en-US" dirty="0">
              <a:solidFill>
                <a:schemeClr val="accent1"/>
              </a:solidFill>
            </a:endParaRPr>
          </a:p>
        </p:txBody>
      </p:sp>
      <p:cxnSp>
        <p:nvCxnSpPr>
          <p:cNvPr id="8" name="직선 화살표 연결선 7">
            <a:extLst>
              <a:ext uri="{FF2B5EF4-FFF2-40B4-BE49-F238E27FC236}">
                <a16:creationId xmlns:a16="http://schemas.microsoft.com/office/drawing/2014/main" id="{A8089DE7-723C-3A26-313F-685C772A2A33}"/>
              </a:ext>
            </a:extLst>
          </p:cNvPr>
          <p:cNvCxnSpPr>
            <a:cxnSpLocks/>
          </p:cNvCxnSpPr>
          <p:nvPr/>
        </p:nvCxnSpPr>
        <p:spPr>
          <a:xfrm flipH="1" flipV="1">
            <a:off x="6096000" y="1349115"/>
            <a:ext cx="1286656" cy="1289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0968959"/>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AF95B-3C14-00A2-13D2-AF131EDED219}"/>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F4FD680B-A2C1-DD5A-65FF-68F7E7129359}"/>
              </a:ext>
            </a:extLst>
          </p:cNvPr>
          <p:cNvPicPr>
            <a:picLocks noChangeAspect="1"/>
          </p:cNvPicPr>
          <p:nvPr/>
        </p:nvPicPr>
        <p:blipFill>
          <a:blip r:embed="rId3"/>
          <a:srcRect l="8404" r="9582"/>
          <a:stretch/>
        </p:blipFill>
        <p:spPr>
          <a:xfrm>
            <a:off x="799381" y="1996201"/>
            <a:ext cx="5120484" cy="3260362"/>
          </a:xfrm>
          <a:prstGeom prst="rect">
            <a:avLst/>
          </a:prstGeom>
        </p:spPr>
      </p:pic>
      <p:pic>
        <p:nvPicPr>
          <p:cNvPr id="7" name="그림 6">
            <a:extLst>
              <a:ext uri="{FF2B5EF4-FFF2-40B4-BE49-F238E27FC236}">
                <a16:creationId xmlns:a16="http://schemas.microsoft.com/office/drawing/2014/main" id="{8FD15B10-5DC0-4970-2181-38FD4C437EB3}"/>
              </a:ext>
            </a:extLst>
          </p:cNvPr>
          <p:cNvPicPr>
            <a:picLocks noChangeAspect="1"/>
          </p:cNvPicPr>
          <p:nvPr/>
        </p:nvPicPr>
        <p:blipFill>
          <a:blip r:embed="rId4"/>
          <a:srcRect l="-16673" r="-78"/>
          <a:stretch/>
        </p:blipFill>
        <p:spPr>
          <a:xfrm>
            <a:off x="5545898" y="2006207"/>
            <a:ext cx="6129404" cy="3240350"/>
          </a:xfrm>
          <a:prstGeom prst="rect">
            <a:avLst/>
          </a:prstGeom>
        </p:spPr>
      </p:pic>
      <p:sp>
        <p:nvSpPr>
          <p:cNvPr id="2" name="TextBox 1">
            <a:extLst>
              <a:ext uri="{FF2B5EF4-FFF2-40B4-BE49-F238E27FC236}">
                <a16:creationId xmlns:a16="http://schemas.microsoft.com/office/drawing/2014/main" id="{76149618-BFB6-23A6-C633-B1C8A4C87008}"/>
              </a:ext>
            </a:extLst>
          </p:cNvPr>
          <p:cNvSpPr txBox="1"/>
          <p:nvPr/>
        </p:nvSpPr>
        <p:spPr>
          <a:xfrm>
            <a:off x="-1" y="0"/>
            <a:ext cx="4394201" cy="523220"/>
          </a:xfrm>
          <a:prstGeom prst="rect">
            <a:avLst/>
          </a:prstGeom>
          <a:noFill/>
        </p:spPr>
        <p:txBody>
          <a:bodyPr wrap="square" rtlCol="0">
            <a:spAutoFit/>
          </a:bodyPr>
          <a:lstStyle/>
          <a:p>
            <a:r>
              <a:rPr lang="en-US" altLang="ko-KR" sz="2800" dirty="0">
                <a:latin typeface="Times New Roman"/>
                <a:ea typeface="맑은 고딕"/>
                <a:cs typeface="Times New Roman"/>
              </a:rPr>
              <a:t>5. Result: </a:t>
            </a:r>
            <a:r>
              <a:rPr lang="en-US" altLang="ko-KR" sz="2000" dirty="0">
                <a:latin typeface="Times New Roman"/>
                <a:ea typeface="맑은 고딕"/>
                <a:cs typeface="Times New Roman"/>
              </a:rPr>
              <a:t>Defective Gear</a:t>
            </a:r>
            <a:endParaRPr lang="en-US" altLang="ko-KR" sz="2800" dirty="0">
              <a:latin typeface="Times New Roman"/>
              <a:ea typeface="맑은 고딕"/>
              <a:cs typeface="Times New Roman"/>
            </a:endParaRPr>
          </a:p>
        </p:txBody>
      </p:sp>
      <p:cxnSp>
        <p:nvCxnSpPr>
          <p:cNvPr id="13" name="직선 연결선 12">
            <a:extLst>
              <a:ext uri="{FF2B5EF4-FFF2-40B4-BE49-F238E27FC236}">
                <a16:creationId xmlns:a16="http://schemas.microsoft.com/office/drawing/2014/main" id="{588C39CE-42B6-C050-BA3A-F7008717677D}"/>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직사각형 7">
            <a:extLst>
              <a:ext uri="{FF2B5EF4-FFF2-40B4-BE49-F238E27FC236}">
                <a16:creationId xmlns:a16="http://schemas.microsoft.com/office/drawing/2014/main" id="{53C109E0-8745-9A34-C48B-27D266FBFB6D}"/>
              </a:ext>
            </a:extLst>
          </p:cNvPr>
          <p:cNvSpPr/>
          <p:nvPr/>
        </p:nvSpPr>
        <p:spPr>
          <a:xfrm>
            <a:off x="649814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3DB7C999-BEAE-82D5-F84C-9062BA354BE9}"/>
              </a:ext>
            </a:extLst>
          </p:cNvPr>
          <p:cNvSpPr txBox="1"/>
          <p:nvPr/>
        </p:nvSpPr>
        <p:spPr>
          <a:xfrm>
            <a:off x="6498141" y="2789002"/>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노트북</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불량 기어</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11" name="직사각형 10">
            <a:extLst>
              <a:ext uri="{FF2B5EF4-FFF2-40B4-BE49-F238E27FC236}">
                <a16:creationId xmlns:a16="http://schemas.microsoft.com/office/drawing/2014/main" id="{FDFC8C44-077B-F9F7-62D3-54C8EBEC33BA}"/>
              </a:ext>
            </a:extLst>
          </p:cNvPr>
          <p:cNvSpPr/>
          <p:nvPr/>
        </p:nvSpPr>
        <p:spPr>
          <a:xfrm>
            <a:off x="79938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01735EDC-22DB-7156-399B-28845F577DC9}"/>
              </a:ext>
            </a:extLst>
          </p:cNvPr>
          <p:cNvSpPr txBox="1"/>
          <p:nvPr/>
        </p:nvSpPr>
        <p:spPr>
          <a:xfrm>
            <a:off x="799381" y="2854460"/>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핸드폰</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불량 기어</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16" name="TextBox 15">
            <a:extLst>
              <a:ext uri="{FF2B5EF4-FFF2-40B4-BE49-F238E27FC236}">
                <a16:creationId xmlns:a16="http://schemas.microsoft.com/office/drawing/2014/main" id="{33C2DA84-7F6B-7D37-C93A-79203723141B}"/>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751557"/>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46EE4-31E1-A5BB-1F54-F88F1E9EDAB5}"/>
            </a:ext>
          </a:extLst>
        </p:cNvPr>
        <p:cNvGrpSpPr/>
        <p:nvPr/>
      </p:nvGrpSpPr>
      <p:grpSpPr>
        <a:xfrm>
          <a:off x="0" y="0"/>
          <a:ext cx="0" cy="0"/>
          <a:chOff x="0" y="0"/>
          <a:chExt cx="0" cy="0"/>
        </a:xfrm>
      </p:grpSpPr>
      <p:pic>
        <p:nvPicPr>
          <p:cNvPr id="15" name="그림 14">
            <a:extLst>
              <a:ext uri="{FF2B5EF4-FFF2-40B4-BE49-F238E27FC236}">
                <a16:creationId xmlns:a16="http://schemas.microsoft.com/office/drawing/2014/main" id="{96856532-130E-9C07-76D5-EE57F075B019}"/>
              </a:ext>
            </a:extLst>
          </p:cNvPr>
          <p:cNvPicPr>
            <a:picLocks noChangeAspect="1"/>
          </p:cNvPicPr>
          <p:nvPr/>
        </p:nvPicPr>
        <p:blipFill>
          <a:blip r:embed="rId3"/>
          <a:srcRect l="6422" r="6422"/>
          <a:stretch/>
        </p:blipFill>
        <p:spPr>
          <a:xfrm>
            <a:off x="799381" y="2006207"/>
            <a:ext cx="5120483" cy="3268072"/>
          </a:xfrm>
          <a:prstGeom prst="rect">
            <a:avLst/>
          </a:prstGeom>
        </p:spPr>
      </p:pic>
      <p:pic>
        <p:nvPicPr>
          <p:cNvPr id="8" name="그림 7">
            <a:extLst>
              <a:ext uri="{FF2B5EF4-FFF2-40B4-BE49-F238E27FC236}">
                <a16:creationId xmlns:a16="http://schemas.microsoft.com/office/drawing/2014/main" id="{9427E233-D7B4-1363-189B-E70E0C838BA4}"/>
              </a:ext>
            </a:extLst>
          </p:cNvPr>
          <p:cNvPicPr>
            <a:picLocks noChangeAspect="1"/>
          </p:cNvPicPr>
          <p:nvPr/>
        </p:nvPicPr>
        <p:blipFill>
          <a:blip r:embed="rId4"/>
          <a:srcRect b="7061"/>
          <a:stretch/>
        </p:blipFill>
        <p:spPr>
          <a:xfrm>
            <a:off x="6498138" y="2006207"/>
            <a:ext cx="5179199" cy="3230343"/>
          </a:xfrm>
          <a:prstGeom prst="rect">
            <a:avLst/>
          </a:prstGeom>
        </p:spPr>
      </p:pic>
      <p:sp>
        <p:nvSpPr>
          <p:cNvPr id="2" name="TextBox 1">
            <a:extLst>
              <a:ext uri="{FF2B5EF4-FFF2-40B4-BE49-F238E27FC236}">
                <a16:creationId xmlns:a16="http://schemas.microsoft.com/office/drawing/2014/main" id="{AC0B2CF8-DD3E-5412-EFC3-E41CFD4E6FAE}"/>
              </a:ext>
            </a:extLst>
          </p:cNvPr>
          <p:cNvSpPr txBox="1"/>
          <p:nvPr/>
        </p:nvSpPr>
        <p:spPr>
          <a:xfrm>
            <a:off x="-1" y="0"/>
            <a:ext cx="4394201" cy="523220"/>
          </a:xfrm>
          <a:prstGeom prst="rect">
            <a:avLst/>
          </a:prstGeom>
          <a:noFill/>
        </p:spPr>
        <p:txBody>
          <a:bodyPr wrap="square" rtlCol="0">
            <a:spAutoFit/>
          </a:bodyPr>
          <a:lstStyle/>
          <a:p>
            <a:r>
              <a:rPr lang="en-US" altLang="ko-KR" sz="2800" dirty="0">
                <a:latin typeface="Times New Roman"/>
                <a:ea typeface="맑은 고딕"/>
                <a:cs typeface="Times New Roman"/>
              </a:rPr>
              <a:t>5. Result: </a:t>
            </a:r>
            <a:r>
              <a:rPr lang="en-US" altLang="ko-KR" sz="2000" dirty="0">
                <a:latin typeface="Times New Roman"/>
                <a:ea typeface="맑은 고딕"/>
                <a:cs typeface="Times New Roman"/>
              </a:rPr>
              <a:t>Normal Frame</a:t>
            </a:r>
            <a:endParaRPr lang="en-US" altLang="ko-KR" sz="2800" dirty="0">
              <a:latin typeface="Times New Roman"/>
              <a:ea typeface="맑은 고딕"/>
              <a:cs typeface="Times New Roman"/>
            </a:endParaRPr>
          </a:p>
        </p:txBody>
      </p:sp>
      <p:cxnSp>
        <p:nvCxnSpPr>
          <p:cNvPr id="13" name="직선 연결선 12">
            <a:extLst>
              <a:ext uri="{FF2B5EF4-FFF2-40B4-BE49-F238E27FC236}">
                <a16:creationId xmlns:a16="http://schemas.microsoft.com/office/drawing/2014/main" id="{1CB1023A-A6AD-53EB-146C-0715C6A378F8}"/>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9" name="직사각형 8">
            <a:extLst>
              <a:ext uri="{FF2B5EF4-FFF2-40B4-BE49-F238E27FC236}">
                <a16:creationId xmlns:a16="http://schemas.microsoft.com/office/drawing/2014/main" id="{1A046D5C-786A-6219-5961-1D970204C89A}"/>
              </a:ext>
            </a:extLst>
          </p:cNvPr>
          <p:cNvSpPr/>
          <p:nvPr/>
        </p:nvSpPr>
        <p:spPr>
          <a:xfrm>
            <a:off x="649814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8C3E5625-B0A3-7B39-8793-0486B049F06A}"/>
              </a:ext>
            </a:extLst>
          </p:cNvPr>
          <p:cNvSpPr txBox="1"/>
          <p:nvPr/>
        </p:nvSpPr>
        <p:spPr>
          <a:xfrm>
            <a:off x="6498141" y="2789002"/>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노트북</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정상 프레임</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16" name="직사각형 15">
            <a:extLst>
              <a:ext uri="{FF2B5EF4-FFF2-40B4-BE49-F238E27FC236}">
                <a16:creationId xmlns:a16="http://schemas.microsoft.com/office/drawing/2014/main" id="{BFEA26A9-8E6B-9944-86FC-29FFC3126AB6}"/>
              </a:ext>
            </a:extLst>
          </p:cNvPr>
          <p:cNvSpPr/>
          <p:nvPr/>
        </p:nvSpPr>
        <p:spPr>
          <a:xfrm>
            <a:off x="79938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C088040F-D06C-E6BF-618D-538F3C09078E}"/>
              </a:ext>
            </a:extLst>
          </p:cNvPr>
          <p:cNvSpPr txBox="1"/>
          <p:nvPr/>
        </p:nvSpPr>
        <p:spPr>
          <a:xfrm>
            <a:off x="799381" y="2854460"/>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핸드폰</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정상 프레임</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19" name="TextBox 18">
            <a:extLst>
              <a:ext uri="{FF2B5EF4-FFF2-40B4-BE49-F238E27FC236}">
                <a16:creationId xmlns:a16="http://schemas.microsoft.com/office/drawing/2014/main" id="{2DF7E9B0-319E-D5FD-9F48-4A5ECD9F68F5}"/>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262850"/>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219C8-ADBA-2090-178E-BD700027A75A}"/>
            </a:ext>
          </a:extLst>
        </p:cNvPr>
        <p:cNvGrpSpPr/>
        <p:nvPr/>
      </p:nvGrpSpPr>
      <p:grpSpPr>
        <a:xfrm>
          <a:off x="0" y="0"/>
          <a:ext cx="0" cy="0"/>
          <a:chOff x="0" y="0"/>
          <a:chExt cx="0" cy="0"/>
        </a:xfrm>
      </p:grpSpPr>
      <p:pic>
        <p:nvPicPr>
          <p:cNvPr id="15" name="그림 14">
            <a:extLst>
              <a:ext uri="{FF2B5EF4-FFF2-40B4-BE49-F238E27FC236}">
                <a16:creationId xmlns:a16="http://schemas.microsoft.com/office/drawing/2014/main" id="{70228A5D-D8EE-F028-A485-92907DA71025}"/>
              </a:ext>
            </a:extLst>
          </p:cNvPr>
          <p:cNvPicPr>
            <a:picLocks noChangeAspect="1"/>
          </p:cNvPicPr>
          <p:nvPr/>
        </p:nvPicPr>
        <p:blipFill>
          <a:blip r:embed="rId3"/>
          <a:srcRect l="6422" r="6422"/>
          <a:stretch/>
        </p:blipFill>
        <p:spPr>
          <a:xfrm>
            <a:off x="799381" y="2006207"/>
            <a:ext cx="5120483" cy="3268072"/>
          </a:xfrm>
          <a:prstGeom prst="rect">
            <a:avLst/>
          </a:prstGeom>
        </p:spPr>
      </p:pic>
      <p:pic>
        <p:nvPicPr>
          <p:cNvPr id="8" name="그림 7">
            <a:extLst>
              <a:ext uri="{FF2B5EF4-FFF2-40B4-BE49-F238E27FC236}">
                <a16:creationId xmlns:a16="http://schemas.microsoft.com/office/drawing/2014/main" id="{A57875B4-FB1C-3AF9-1EF8-119B1BC1DCF1}"/>
              </a:ext>
            </a:extLst>
          </p:cNvPr>
          <p:cNvPicPr>
            <a:picLocks noChangeAspect="1"/>
          </p:cNvPicPr>
          <p:nvPr/>
        </p:nvPicPr>
        <p:blipFill>
          <a:blip r:embed="rId4"/>
          <a:srcRect b="7061"/>
          <a:stretch/>
        </p:blipFill>
        <p:spPr>
          <a:xfrm>
            <a:off x="6498138" y="2006207"/>
            <a:ext cx="5179199" cy="3230343"/>
          </a:xfrm>
          <a:prstGeom prst="rect">
            <a:avLst/>
          </a:prstGeom>
        </p:spPr>
      </p:pic>
      <p:cxnSp>
        <p:nvCxnSpPr>
          <p:cNvPr id="13" name="직선 연결선 12">
            <a:extLst>
              <a:ext uri="{FF2B5EF4-FFF2-40B4-BE49-F238E27FC236}">
                <a16:creationId xmlns:a16="http://schemas.microsoft.com/office/drawing/2014/main" id="{5DD349A4-6226-92F6-DB43-7968A5817C20}"/>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9" name="직사각형 8">
            <a:extLst>
              <a:ext uri="{FF2B5EF4-FFF2-40B4-BE49-F238E27FC236}">
                <a16:creationId xmlns:a16="http://schemas.microsoft.com/office/drawing/2014/main" id="{A42998DE-41C5-DF3C-30F0-824A843DDAD3}"/>
              </a:ext>
            </a:extLst>
          </p:cNvPr>
          <p:cNvSpPr/>
          <p:nvPr/>
        </p:nvSpPr>
        <p:spPr>
          <a:xfrm>
            <a:off x="649814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678A9DA4-700B-B0C8-CB42-A3207C330D72}"/>
              </a:ext>
            </a:extLst>
          </p:cNvPr>
          <p:cNvSpPr txBox="1"/>
          <p:nvPr/>
        </p:nvSpPr>
        <p:spPr>
          <a:xfrm>
            <a:off x="6498141" y="2789002"/>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노트북</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불량 프레임</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16" name="직사각형 15">
            <a:extLst>
              <a:ext uri="{FF2B5EF4-FFF2-40B4-BE49-F238E27FC236}">
                <a16:creationId xmlns:a16="http://schemas.microsoft.com/office/drawing/2014/main" id="{7042CE10-AAFB-6DD1-4516-5581E15D19B6}"/>
              </a:ext>
            </a:extLst>
          </p:cNvPr>
          <p:cNvSpPr/>
          <p:nvPr/>
        </p:nvSpPr>
        <p:spPr>
          <a:xfrm>
            <a:off x="79938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B86B9231-D5DE-B233-28C3-9F64A3C50956}"/>
              </a:ext>
            </a:extLst>
          </p:cNvPr>
          <p:cNvSpPr txBox="1"/>
          <p:nvPr/>
        </p:nvSpPr>
        <p:spPr>
          <a:xfrm>
            <a:off x="799381" y="2854460"/>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핸드폰</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불량 프레임</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4" name="TextBox 3">
            <a:extLst>
              <a:ext uri="{FF2B5EF4-FFF2-40B4-BE49-F238E27FC236}">
                <a16:creationId xmlns:a16="http://schemas.microsoft.com/office/drawing/2014/main" id="{71883228-0DB2-1E9E-17E3-C35F3D1E6EFF}"/>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1D858BB-892D-DE76-8269-7004029FE216}"/>
              </a:ext>
            </a:extLst>
          </p:cNvPr>
          <p:cNvSpPr txBox="1"/>
          <p:nvPr/>
        </p:nvSpPr>
        <p:spPr>
          <a:xfrm>
            <a:off x="-1" y="0"/>
            <a:ext cx="4394201" cy="523220"/>
          </a:xfrm>
          <a:prstGeom prst="rect">
            <a:avLst/>
          </a:prstGeom>
          <a:noFill/>
        </p:spPr>
        <p:txBody>
          <a:bodyPr wrap="square" rtlCol="0">
            <a:spAutoFit/>
          </a:bodyPr>
          <a:lstStyle/>
          <a:p>
            <a:r>
              <a:rPr lang="en-US" altLang="ko-KR" sz="2800" dirty="0">
                <a:latin typeface="Times New Roman"/>
                <a:ea typeface="맑은 고딕"/>
                <a:cs typeface="Times New Roman"/>
              </a:rPr>
              <a:t>5. Result: </a:t>
            </a:r>
            <a:r>
              <a:rPr lang="en-US" altLang="ko-KR" sz="2000" dirty="0">
                <a:latin typeface="Times New Roman"/>
                <a:ea typeface="맑은 고딕"/>
                <a:cs typeface="Times New Roman"/>
              </a:rPr>
              <a:t>Defective Frame</a:t>
            </a:r>
            <a:endParaRPr lang="en-US" altLang="ko-KR" sz="2800" dirty="0">
              <a:latin typeface="Times New Roman"/>
              <a:ea typeface="맑은 고딕"/>
              <a:cs typeface="Times New Roman"/>
            </a:endParaRPr>
          </a:p>
        </p:txBody>
      </p:sp>
    </p:spTree>
    <p:extLst>
      <p:ext uri="{BB962C8B-B14F-4D97-AF65-F5344CB8AC3E}">
        <p14:creationId xmlns:p14="http://schemas.microsoft.com/office/powerpoint/2010/main" val="1591122620"/>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F340E-9FC1-A3E1-F791-30C09DD19F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F0CD70-3647-6E08-DB35-0150702980EB}"/>
              </a:ext>
            </a:extLst>
          </p:cNvPr>
          <p:cNvSpPr txBox="1"/>
          <p:nvPr/>
        </p:nvSpPr>
        <p:spPr>
          <a:xfrm>
            <a:off x="-1" y="0"/>
            <a:ext cx="4394201" cy="523220"/>
          </a:xfrm>
          <a:prstGeom prst="rect">
            <a:avLst/>
          </a:prstGeom>
          <a:noFill/>
        </p:spPr>
        <p:txBody>
          <a:bodyPr wrap="square" rtlCol="0">
            <a:spAutoFit/>
          </a:bodyPr>
          <a:lstStyle/>
          <a:p>
            <a:r>
              <a:rPr lang="en-US" altLang="ko-KR" sz="2800" dirty="0">
                <a:latin typeface="Times New Roman"/>
                <a:ea typeface="맑은 고딕"/>
                <a:cs typeface="Times New Roman"/>
              </a:rPr>
              <a:t>5. Result: </a:t>
            </a:r>
            <a:r>
              <a:rPr lang="en-US" altLang="ko-KR" sz="2400" dirty="0">
                <a:latin typeface="Times New Roman"/>
                <a:ea typeface="맑은 고딕"/>
                <a:cs typeface="Times New Roman"/>
              </a:rPr>
              <a:t>Defect Inspection</a:t>
            </a:r>
            <a:endParaRPr lang="en-US" altLang="ko-KR" sz="2800" dirty="0">
              <a:latin typeface="Times New Roman"/>
              <a:ea typeface="맑은 고딕"/>
              <a:cs typeface="Times New Roman"/>
            </a:endParaRPr>
          </a:p>
        </p:txBody>
      </p:sp>
      <p:grpSp>
        <p:nvGrpSpPr>
          <p:cNvPr id="14" name="그룹 13">
            <a:extLst>
              <a:ext uri="{FF2B5EF4-FFF2-40B4-BE49-F238E27FC236}">
                <a16:creationId xmlns:a16="http://schemas.microsoft.com/office/drawing/2014/main" id="{58EA13C2-2654-4762-BA17-5170DFB16CB7}"/>
              </a:ext>
            </a:extLst>
          </p:cNvPr>
          <p:cNvGrpSpPr/>
          <p:nvPr/>
        </p:nvGrpSpPr>
        <p:grpSpPr>
          <a:xfrm>
            <a:off x="1605956" y="1363979"/>
            <a:ext cx="8980088" cy="3979703"/>
            <a:chOff x="1627755" y="1358298"/>
            <a:chExt cx="8980088" cy="3979703"/>
          </a:xfrm>
        </p:grpSpPr>
        <p:pic>
          <p:nvPicPr>
            <p:cNvPr id="5" name="그림 4">
              <a:extLst>
                <a:ext uri="{FF2B5EF4-FFF2-40B4-BE49-F238E27FC236}">
                  <a16:creationId xmlns:a16="http://schemas.microsoft.com/office/drawing/2014/main" id="{524CB549-3051-D153-7ADC-230933F610BD}"/>
                </a:ext>
              </a:extLst>
            </p:cNvPr>
            <p:cNvPicPr>
              <a:picLocks noChangeAspect="1"/>
            </p:cNvPicPr>
            <p:nvPr/>
          </p:nvPicPr>
          <p:blipFill>
            <a:blip r:embed="rId3"/>
            <a:stretch>
              <a:fillRect/>
            </a:stretch>
          </p:blipFill>
          <p:spPr>
            <a:xfrm>
              <a:off x="1627755" y="1383629"/>
              <a:ext cx="4468245" cy="3914256"/>
            </a:xfrm>
            <a:prstGeom prst="rect">
              <a:avLst/>
            </a:prstGeom>
          </p:spPr>
        </p:pic>
        <p:pic>
          <p:nvPicPr>
            <p:cNvPr id="7" name="그림 6">
              <a:extLst>
                <a:ext uri="{FF2B5EF4-FFF2-40B4-BE49-F238E27FC236}">
                  <a16:creationId xmlns:a16="http://schemas.microsoft.com/office/drawing/2014/main" id="{1868AF96-3BC2-BCAB-A73C-94FC5C8D1207}"/>
                </a:ext>
              </a:extLst>
            </p:cNvPr>
            <p:cNvPicPr>
              <a:picLocks noChangeAspect="1"/>
            </p:cNvPicPr>
            <p:nvPr/>
          </p:nvPicPr>
          <p:blipFill>
            <a:blip r:embed="rId4"/>
            <a:stretch>
              <a:fillRect/>
            </a:stretch>
          </p:blipFill>
          <p:spPr>
            <a:xfrm>
              <a:off x="6304004" y="1358298"/>
              <a:ext cx="4303839" cy="3979703"/>
            </a:xfrm>
            <a:prstGeom prst="rect">
              <a:avLst/>
            </a:prstGeom>
          </p:spPr>
        </p:pic>
      </p:grpSp>
      <p:cxnSp>
        <p:nvCxnSpPr>
          <p:cNvPr id="13" name="직선 연결선 12">
            <a:extLst>
              <a:ext uri="{FF2B5EF4-FFF2-40B4-BE49-F238E27FC236}">
                <a16:creationId xmlns:a16="http://schemas.microsoft.com/office/drawing/2014/main" id="{755C61AA-83E2-DD4C-474C-D31E41D2B643}"/>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EA950A7-67D6-2C93-83B4-22244C50E19A}"/>
              </a:ext>
            </a:extLst>
          </p:cNvPr>
          <p:cNvSpPr txBox="1"/>
          <p:nvPr/>
        </p:nvSpPr>
        <p:spPr>
          <a:xfrm>
            <a:off x="1790700" y="5665350"/>
            <a:ext cx="8610600" cy="369332"/>
          </a:xfrm>
          <a:prstGeom prst="rect">
            <a:avLst/>
          </a:prstGeom>
          <a:noFill/>
        </p:spPr>
        <p:txBody>
          <a:bodyPr wrap="square">
            <a:spAutoFit/>
          </a:bodyPr>
          <a:lstStyle/>
          <a:p>
            <a:pPr algn="ctr"/>
            <a:r>
              <a:rPr lang="en-US" altLang="ko-KR" b="1" dirty="0">
                <a:latin typeface="Times New Roman" panose="02020603050405020304" pitchFamily="18" charset="0"/>
                <a:cs typeface="Times New Roman" panose="02020603050405020304" pitchFamily="18" charset="0"/>
              </a:rPr>
              <a:t>Overall possibility about defect inspection of this system is verified</a:t>
            </a:r>
            <a:endParaRPr lang="ko-KR" alt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BA0F60E-CFD3-2520-5F60-6863F115A00E}"/>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1576671"/>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0D7A0-9745-366F-067E-774859583340}"/>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0E92B60A-434D-37F8-8EF8-6B6B46378C48}"/>
              </a:ext>
            </a:extLst>
          </p:cNvPr>
          <p:cNvSpPr txBox="1"/>
          <p:nvPr/>
        </p:nvSpPr>
        <p:spPr>
          <a:xfrm>
            <a:off x="1790700" y="2967335"/>
            <a:ext cx="8610600" cy="923330"/>
          </a:xfrm>
          <a:prstGeom prst="rect">
            <a:avLst/>
          </a:prstGeom>
          <a:noFill/>
        </p:spPr>
        <p:txBody>
          <a:bodyPr wrap="square">
            <a:spAutoFit/>
          </a:bodyPr>
          <a:lstStyle/>
          <a:p>
            <a:pPr algn="ctr"/>
            <a:r>
              <a:rPr lang="en-US" altLang="ko-KR" sz="5400" b="1" dirty="0">
                <a:latin typeface="Times New Roman" panose="02020603050405020304" pitchFamily="18" charset="0"/>
                <a:cs typeface="Times New Roman" panose="02020603050405020304" pitchFamily="18" charset="0"/>
              </a:rPr>
              <a:t>Thank you</a:t>
            </a:r>
            <a:endParaRPr lang="ko-KR" altLang="en-US"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8214186"/>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CB5A980-9AFE-78FF-9830-1CEC9458805E}"/>
              </a:ext>
            </a:extLst>
          </p:cNvPr>
          <p:cNvSpPr txBox="1"/>
          <p:nvPr/>
        </p:nvSpPr>
        <p:spPr>
          <a:xfrm>
            <a:off x="0" y="0"/>
            <a:ext cx="6798733" cy="523220"/>
          </a:xfrm>
          <a:prstGeom prst="rect">
            <a:avLst/>
          </a:prstGeom>
          <a:noFill/>
        </p:spPr>
        <p:txBody>
          <a:bodyPr wrap="square" rtlCol="0">
            <a:spAutoFit/>
          </a:bodyPr>
          <a:lstStyle/>
          <a:p>
            <a:r>
              <a:rPr lang="en-US" altLang="ko-KR" sz="2800" dirty="0">
                <a:latin typeface="Times New Roman"/>
                <a:ea typeface="맑은 고딕"/>
                <a:cs typeface="Times New Roman"/>
              </a:rPr>
              <a:t>1. Background: </a:t>
            </a:r>
            <a:r>
              <a:rPr lang="en-US" altLang="ko-KR" sz="2400" dirty="0">
                <a:latin typeface="Times New Roman"/>
                <a:ea typeface="맑은 고딕"/>
                <a:cs typeface="Times New Roman"/>
              </a:rPr>
              <a:t>Optical 3D Scanning Methods</a:t>
            </a:r>
            <a:endParaRPr lang="en-US" altLang="ko-KR" sz="2800" dirty="0">
              <a:latin typeface="Times New Roman"/>
              <a:ea typeface="맑은 고딕"/>
              <a:cs typeface="Times New Roman"/>
            </a:endParaRPr>
          </a:p>
        </p:txBody>
      </p:sp>
      <p:sp>
        <p:nvSpPr>
          <p:cNvPr id="13" name="TextBox 12">
            <a:extLst>
              <a:ext uri="{FF2B5EF4-FFF2-40B4-BE49-F238E27FC236}">
                <a16:creationId xmlns:a16="http://schemas.microsoft.com/office/drawing/2014/main" id="{E84AF3D0-DA88-4416-DA90-811EDE57095E}"/>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grpSp>
        <p:nvGrpSpPr>
          <p:cNvPr id="14" name="그룹 13">
            <a:extLst>
              <a:ext uri="{FF2B5EF4-FFF2-40B4-BE49-F238E27FC236}">
                <a16:creationId xmlns:a16="http://schemas.microsoft.com/office/drawing/2014/main" id="{62961855-86BB-A051-2DEA-8C537722E66C}"/>
              </a:ext>
            </a:extLst>
          </p:cNvPr>
          <p:cNvGrpSpPr/>
          <p:nvPr/>
        </p:nvGrpSpPr>
        <p:grpSpPr>
          <a:xfrm>
            <a:off x="418551" y="1403038"/>
            <a:ext cx="3570346" cy="1618343"/>
            <a:chOff x="7019067" y="1192342"/>
            <a:chExt cx="3570346" cy="1618343"/>
          </a:xfrm>
        </p:grpSpPr>
        <p:sp>
          <p:nvSpPr>
            <p:cNvPr id="15" name="TextBox 14">
              <a:extLst>
                <a:ext uri="{FF2B5EF4-FFF2-40B4-BE49-F238E27FC236}">
                  <a16:creationId xmlns:a16="http://schemas.microsoft.com/office/drawing/2014/main" id="{68136C96-1E3F-728F-12B8-4B9811B31B09}"/>
                </a:ext>
              </a:extLst>
            </p:cNvPr>
            <p:cNvSpPr txBox="1"/>
            <p:nvPr/>
          </p:nvSpPr>
          <p:spPr>
            <a:xfrm>
              <a:off x="7148381" y="1610366"/>
              <a:ext cx="3441032" cy="1089594"/>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Using Time of Flight</a:t>
              </a:r>
            </a:p>
            <a:p>
              <a:pPr>
                <a:lnSpc>
                  <a:spcPct val="150000"/>
                </a:lnSpc>
              </a:pPr>
              <a:r>
                <a:rPr lang="en-US" altLang="ko-KR" sz="1500" dirty="0">
                  <a:latin typeface="Times New Roman" panose="02020603050405020304" pitchFamily="18" charset="0"/>
                  <a:cs typeface="Times New Roman" panose="02020603050405020304" pitchFamily="18" charset="0"/>
                </a:rPr>
                <a:t>- Lower Precision</a:t>
              </a:r>
            </a:p>
            <a:p>
              <a:pPr>
                <a:lnSpc>
                  <a:spcPct val="150000"/>
                </a:lnSpc>
              </a:pPr>
              <a:r>
                <a:rPr lang="en-US" altLang="ko-KR" sz="1500" dirty="0">
                  <a:latin typeface="Times New Roman" panose="02020603050405020304" pitchFamily="18" charset="0"/>
                  <a:cs typeface="Times New Roman" panose="02020603050405020304" pitchFamily="18" charset="0"/>
                </a:rPr>
                <a:t>- Out Door Scanning</a:t>
              </a:r>
            </a:p>
          </p:txBody>
        </p:sp>
        <p:cxnSp>
          <p:nvCxnSpPr>
            <p:cNvPr id="16" name="직선 연결선 15">
              <a:extLst>
                <a:ext uri="{FF2B5EF4-FFF2-40B4-BE49-F238E27FC236}">
                  <a16:creationId xmlns:a16="http://schemas.microsoft.com/office/drawing/2014/main" id="{465B7F54-9781-DE86-D82D-863C716179CD}"/>
                </a:ext>
              </a:extLst>
            </p:cNvPr>
            <p:cNvCxnSpPr>
              <a:cxnSpLocks/>
            </p:cNvCxnSpPr>
            <p:nvPr/>
          </p:nvCxnSpPr>
          <p:spPr>
            <a:xfrm>
              <a:off x="7211168" y="1645594"/>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7B7CE57-CE74-1C17-A265-CDC9796D83EB}"/>
                </a:ext>
              </a:extLst>
            </p:cNvPr>
            <p:cNvSpPr txBox="1"/>
            <p:nvPr/>
          </p:nvSpPr>
          <p:spPr>
            <a:xfrm>
              <a:off x="7161316" y="1265944"/>
              <a:ext cx="3228373" cy="369332"/>
            </a:xfrm>
            <a:prstGeom prst="rect">
              <a:avLst/>
            </a:prstGeom>
            <a:noFill/>
          </p:spPr>
          <p:txBody>
            <a:bodyPr wrap="square">
              <a:spAutoFit/>
            </a:bodyPr>
            <a:lstStyle/>
            <a:p>
              <a:pPr algn="ctr"/>
              <a:r>
                <a:rPr kumimoji="0" lang="en-US" altLang="ko-KR" b="0"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ToF</a:t>
              </a: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(Time of Flight)</a:t>
              </a:r>
              <a:endParaRPr lang="ko-KR" altLang="en-US" dirty="0"/>
            </a:p>
          </p:txBody>
        </p:sp>
        <p:sp>
          <p:nvSpPr>
            <p:cNvPr id="18" name="사각형: 둥근 모서리 17">
              <a:extLst>
                <a:ext uri="{FF2B5EF4-FFF2-40B4-BE49-F238E27FC236}">
                  <a16:creationId xmlns:a16="http://schemas.microsoft.com/office/drawing/2014/main" id="{59F4E3EE-4869-20DE-6F12-7470DB41EFD1}"/>
                </a:ext>
              </a:extLst>
            </p:cNvPr>
            <p:cNvSpPr/>
            <p:nvPr/>
          </p:nvSpPr>
          <p:spPr>
            <a:xfrm>
              <a:off x="7019067" y="1192342"/>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a16="http://schemas.microsoft.com/office/drawing/2014/main" id="{2255B7C7-0D90-25E4-D0DC-1695AB0A7237}"/>
              </a:ext>
            </a:extLst>
          </p:cNvPr>
          <p:cNvGrpSpPr/>
          <p:nvPr/>
        </p:nvGrpSpPr>
        <p:grpSpPr>
          <a:xfrm>
            <a:off x="4392678" y="1403038"/>
            <a:ext cx="3536323" cy="1618343"/>
            <a:chOff x="4139241" y="4493924"/>
            <a:chExt cx="3536323" cy="1618343"/>
          </a:xfrm>
        </p:grpSpPr>
        <p:sp>
          <p:nvSpPr>
            <p:cNvPr id="20" name="TextBox 19">
              <a:extLst>
                <a:ext uri="{FF2B5EF4-FFF2-40B4-BE49-F238E27FC236}">
                  <a16:creationId xmlns:a16="http://schemas.microsoft.com/office/drawing/2014/main" id="{8C239273-6019-241E-7C5A-9E42DAA2958F}"/>
                </a:ext>
              </a:extLst>
            </p:cNvPr>
            <p:cNvSpPr txBox="1"/>
            <p:nvPr/>
          </p:nvSpPr>
          <p:spPr>
            <a:xfrm>
              <a:off x="4331342" y="4936488"/>
              <a:ext cx="3228373" cy="1086451"/>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Using Displacement of Laser</a:t>
              </a:r>
            </a:p>
            <a:p>
              <a:pPr>
                <a:lnSpc>
                  <a:spcPct val="150000"/>
                </a:lnSpc>
              </a:pPr>
              <a:r>
                <a:rPr lang="en-US" altLang="ko-KR" sz="1500" dirty="0">
                  <a:latin typeface="Times New Roman" panose="02020603050405020304" pitchFamily="18" charset="0"/>
                  <a:cs typeface="Times New Roman" panose="02020603050405020304" pitchFamily="18" charset="0"/>
                </a:rPr>
                <a:t>-  The Most Precision (micrometer)</a:t>
              </a:r>
            </a:p>
            <a:p>
              <a:pPr>
                <a:lnSpc>
                  <a:spcPct val="150000"/>
                </a:lnSpc>
              </a:pPr>
              <a:r>
                <a:rPr lang="en-US" altLang="ko-KR" sz="1500" dirty="0">
                  <a:latin typeface="Times New Roman" panose="02020603050405020304" pitchFamily="18" charset="0"/>
                  <a:cs typeface="Times New Roman" panose="02020603050405020304" pitchFamily="18" charset="0"/>
                </a:rPr>
                <a:t>- </a:t>
              </a:r>
              <a:r>
                <a:rPr lang="en-US" altLang="ko-KR" sz="1500" u="sng" dirty="0">
                  <a:latin typeface="Times New Roman" panose="02020603050405020304" pitchFamily="18" charset="0"/>
                  <a:cs typeface="Times New Roman" panose="02020603050405020304" pitchFamily="18" charset="0"/>
                </a:rPr>
                <a:t>Inspection for Small Industrial Part</a:t>
              </a:r>
            </a:p>
          </p:txBody>
        </p:sp>
        <p:cxnSp>
          <p:nvCxnSpPr>
            <p:cNvPr id="21" name="직선 연결선 20">
              <a:extLst>
                <a:ext uri="{FF2B5EF4-FFF2-40B4-BE49-F238E27FC236}">
                  <a16:creationId xmlns:a16="http://schemas.microsoft.com/office/drawing/2014/main" id="{4770EDF6-73CB-4B66-9700-92F4BBFDE315}"/>
                </a:ext>
              </a:extLst>
            </p:cNvPr>
            <p:cNvCxnSpPr>
              <a:cxnSpLocks/>
            </p:cNvCxnSpPr>
            <p:nvPr/>
          </p:nvCxnSpPr>
          <p:spPr>
            <a:xfrm>
              <a:off x="4331342" y="4947176"/>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3801874-0463-25EE-D112-EDEA4BB35E68}"/>
                </a:ext>
              </a:extLst>
            </p:cNvPr>
            <p:cNvSpPr txBox="1"/>
            <p:nvPr/>
          </p:nvSpPr>
          <p:spPr>
            <a:xfrm>
              <a:off x="4171906" y="4542616"/>
              <a:ext cx="3503658"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Laser Triangulation</a:t>
              </a:r>
              <a:endParaRPr lang="ko-KR" altLang="en-US" dirty="0"/>
            </a:p>
          </p:txBody>
        </p:sp>
        <p:sp>
          <p:nvSpPr>
            <p:cNvPr id="23" name="사각형: 둥근 모서리 22">
              <a:extLst>
                <a:ext uri="{FF2B5EF4-FFF2-40B4-BE49-F238E27FC236}">
                  <a16:creationId xmlns:a16="http://schemas.microsoft.com/office/drawing/2014/main" id="{BF0210D2-CD36-F476-7087-AF0EB0094229}"/>
                </a:ext>
              </a:extLst>
            </p:cNvPr>
            <p:cNvSpPr/>
            <p:nvPr/>
          </p:nvSpPr>
          <p:spPr>
            <a:xfrm>
              <a:off x="4139241" y="4493924"/>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 name="그룹 23">
            <a:extLst>
              <a:ext uri="{FF2B5EF4-FFF2-40B4-BE49-F238E27FC236}">
                <a16:creationId xmlns:a16="http://schemas.microsoft.com/office/drawing/2014/main" id="{28E948AE-FF0C-7C0E-A0C7-4E201E4E067B}"/>
              </a:ext>
            </a:extLst>
          </p:cNvPr>
          <p:cNvGrpSpPr/>
          <p:nvPr/>
        </p:nvGrpSpPr>
        <p:grpSpPr>
          <a:xfrm>
            <a:off x="8323844" y="1403038"/>
            <a:ext cx="3527385" cy="1618343"/>
            <a:chOff x="7795940" y="4509448"/>
            <a:chExt cx="3527385" cy="1618343"/>
          </a:xfrm>
        </p:grpSpPr>
        <p:sp>
          <p:nvSpPr>
            <p:cNvPr id="25" name="TextBox 24">
              <a:extLst>
                <a:ext uri="{FF2B5EF4-FFF2-40B4-BE49-F238E27FC236}">
                  <a16:creationId xmlns:a16="http://schemas.microsoft.com/office/drawing/2014/main" id="{D9D000E7-FDA2-7E88-77A4-0A31C3E35257}"/>
                </a:ext>
              </a:extLst>
            </p:cNvPr>
            <p:cNvSpPr txBox="1"/>
            <p:nvPr/>
          </p:nvSpPr>
          <p:spPr>
            <a:xfrm>
              <a:off x="7988041" y="4952012"/>
              <a:ext cx="3228373" cy="1089594"/>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Using Structured Light</a:t>
              </a:r>
            </a:p>
            <a:p>
              <a:pPr>
                <a:lnSpc>
                  <a:spcPct val="150000"/>
                </a:lnSpc>
              </a:pPr>
              <a:r>
                <a:rPr lang="en-US" altLang="ko-KR" sz="1500" dirty="0">
                  <a:latin typeface="Times New Roman" panose="02020603050405020304" pitchFamily="18" charset="0"/>
                  <a:cs typeface="Times New Roman" panose="02020603050405020304" pitchFamily="18" charset="0"/>
                </a:rPr>
                <a:t>- Middle Precision</a:t>
              </a:r>
            </a:p>
            <a:p>
              <a:pPr>
                <a:lnSpc>
                  <a:spcPct val="150000"/>
                </a:lnSpc>
              </a:pPr>
              <a:r>
                <a:rPr lang="en-US" altLang="ko-KR" sz="1500" dirty="0">
                  <a:latin typeface="Times New Roman" panose="02020603050405020304" pitchFamily="18" charset="0"/>
                  <a:cs typeface="Times New Roman" panose="02020603050405020304" pitchFamily="18" charset="0"/>
                </a:rPr>
                <a:t>- VR, Automatic Driving etc.</a:t>
              </a:r>
            </a:p>
          </p:txBody>
        </p:sp>
        <p:cxnSp>
          <p:nvCxnSpPr>
            <p:cNvPr id="26" name="직선 연결선 25">
              <a:extLst>
                <a:ext uri="{FF2B5EF4-FFF2-40B4-BE49-F238E27FC236}">
                  <a16:creationId xmlns:a16="http://schemas.microsoft.com/office/drawing/2014/main" id="{1214EF9A-2ED7-C440-374B-88F70575E695}"/>
                </a:ext>
              </a:extLst>
            </p:cNvPr>
            <p:cNvCxnSpPr>
              <a:cxnSpLocks/>
            </p:cNvCxnSpPr>
            <p:nvPr/>
          </p:nvCxnSpPr>
          <p:spPr>
            <a:xfrm>
              <a:off x="7988041" y="4962700"/>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C57276B-7630-4825-45C1-9A6174E00AE0}"/>
                </a:ext>
              </a:extLst>
            </p:cNvPr>
            <p:cNvSpPr txBox="1"/>
            <p:nvPr/>
          </p:nvSpPr>
          <p:spPr>
            <a:xfrm>
              <a:off x="7819667" y="4550026"/>
              <a:ext cx="3503658"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Structured Light</a:t>
              </a:r>
              <a:endParaRPr lang="ko-KR" altLang="en-US" dirty="0"/>
            </a:p>
          </p:txBody>
        </p:sp>
        <p:sp>
          <p:nvSpPr>
            <p:cNvPr id="28" name="사각형: 둥근 모서리 27">
              <a:extLst>
                <a:ext uri="{FF2B5EF4-FFF2-40B4-BE49-F238E27FC236}">
                  <a16:creationId xmlns:a16="http://schemas.microsoft.com/office/drawing/2014/main" id="{F096A6B7-6583-FA59-8E2A-154EB221BFAB}"/>
                </a:ext>
              </a:extLst>
            </p:cNvPr>
            <p:cNvSpPr/>
            <p:nvPr/>
          </p:nvSpPr>
          <p:spPr>
            <a:xfrm>
              <a:off x="7795940" y="4509448"/>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 name="그림 39">
            <a:extLst>
              <a:ext uri="{FF2B5EF4-FFF2-40B4-BE49-F238E27FC236}">
                <a16:creationId xmlns:a16="http://schemas.microsoft.com/office/drawing/2014/main" id="{840E3F25-950D-C01A-2CA3-20B755533526}"/>
              </a:ext>
            </a:extLst>
          </p:cNvPr>
          <p:cNvPicPr>
            <a:picLocks noChangeAspect="1"/>
          </p:cNvPicPr>
          <p:nvPr/>
        </p:nvPicPr>
        <p:blipFill>
          <a:blip r:embed="rId3"/>
          <a:stretch>
            <a:fillRect/>
          </a:stretch>
        </p:blipFill>
        <p:spPr>
          <a:xfrm>
            <a:off x="699578" y="3754656"/>
            <a:ext cx="2968670" cy="2332875"/>
          </a:xfrm>
          <a:prstGeom prst="rect">
            <a:avLst/>
          </a:prstGeom>
        </p:spPr>
      </p:pic>
      <p:pic>
        <p:nvPicPr>
          <p:cNvPr id="42" name="그림 41">
            <a:extLst>
              <a:ext uri="{FF2B5EF4-FFF2-40B4-BE49-F238E27FC236}">
                <a16:creationId xmlns:a16="http://schemas.microsoft.com/office/drawing/2014/main" id="{0C82118C-C755-CBB4-75FB-03A78B989DA1}"/>
              </a:ext>
            </a:extLst>
          </p:cNvPr>
          <p:cNvPicPr>
            <a:picLocks noChangeAspect="1"/>
          </p:cNvPicPr>
          <p:nvPr/>
        </p:nvPicPr>
        <p:blipFill>
          <a:blip r:embed="rId4"/>
          <a:stretch>
            <a:fillRect/>
          </a:stretch>
        </p:blipFill>
        <p:spPr>
          <a:xfrm>
            <a:off x="5843905" y="3442694"/>
            <a:ext cx="1969247" cy="2956801"/>
          </a:xfrm>
          <a:prstGeom prst="rect">
            <a:avLst/>
          </a:prstGeom>
        </p:spPr>
      </p:pic>
      <p:pic>
        <p:nvPicPr>
          <p:cNvPr id="44" name="그림 43">
            <a:extLst>
              <a:ext uri="{FF2B5EF4-FFF2-40B4-BE49-F238E27FC236}">
                <a16:creationId xmlns:a16="http://schemas.microsoft.com/office/drawing/2014/main" id="{F4345930-B93D-3C83-F3F5-1F61729BB0BE}"/>
              </a:ext>
            </a:extLst>
          </p:cNvPr>
          <p:cNvPicPr>
            <a:picLocks noChangeAspect="1"/>
          </p:cNvPicPr>
          <p:nvPr/>
        </p:nvPicPr>
        <p:blipFill>
          <a:blip r:embed="rId5"/>
          <a:stretch>
            <a:fillRect/>
          </a:stretch>
        </p:blipFill>
        <p:spPr>
          <a:xfrm>
            <a:off x="8682649" y="3269552"/>
            <a:ext cx="2809773" cy="3129943"/>
          </a:xfrm>
          <a:prstGeom prst="rect">
            <a:avLst/>
          </a:prstGeom>
        </p:spPr>
      </p:pic>
      <p:sp>
        <p:nvSpPr>
          <p:cNvPr id="45" name="사각형: 둥근 모서리 44">
            <a:extLst>
              <a:ext uri="{FF2B5EF4-FFF2-40B4-BE49-F238E27FC236}">
                <a16:creationId xmlns:a16="http://schemas.microsoft.com/office/drawing/2014/main" id="{9845CD5A-95A1-F9E5-F458-12075F7EC4FF}"/>
              </a:ext>
            </a:extLst>
          </p:cNvPr>
          <p:cNvSpPr/>
          <p:nvPr/>
        </p:nvSpPr>
        <p:spPr>
          <a:xfrm>
            <a:off x="4180998" y="1049867"/>
            <a:ext cx="3916140" cy="5588000"/>
          </a:xfrm>
          <a:prstGeom prst="roundRect">
            <a:avLst>
              <a:gd name="adj" fmla="val 7921"/>
            </a:avLst>
          </a:prstGeom>
          <a:noFill/>
          <a:ln w="28575">
            <a:solidFill>
              <a:srgbClr val="00206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CCE239E0-D074-C554-C59F-4AD4B5B87472}"/>
              </a:ext>
            </a:extLst>
          </p:cNvPr>
          <p:cNvSpPr txBox="1"/>
          <p:nvPr/>
        </p:nvSpPr>
        <p:spPr>
          <a:xfrm>
            <a:off x="4086917" y="654545"/>
            <a:ext cx="4010221"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3D Camera VS 2D Camera</a:t>
            </a:r>
            <a:endParaRPr lang="ko-KR" altLang="en-US" dirty="0"/>
          </a:p>
        </p:txBody>
      </p:sp>
      <p:cxnSp>
        <p:nvCxnSpPr>
          <p:cNvPr id="50" name="직선 연결선 49">
            <a:extLst>
              <a:ext uri="{FF2B5EF4-FFF2-40B4-BE49-F238E27FC236}">
                <a16:creationId xmlns:a16="http://schemas.microsoft.com/office/drawing/2014/main" id="{4C3B01CA-9D8A-BD5C-2C7E-A480BF815227}"/>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B1F0B272-A0F3-C831-0347-73A810FD9315}"/>
              </a:ext>
            </a:extLst>
          </p:cNvPr>
          <p:cNvSpPr txBox="1"/>
          <p:nvPr/>
        </p:nvSpPr>
        <p:spPr>
          <a:xfrm>
            <a:off x="1501168" y="3894000"/>
            <a:ext cx="966866" cy="369332"/>
          </a:xfrm>
          <a:prstGeom prst="rect">
            <a:avLst/>
          </a:prstGeom>
          <a:noFill/>
        </p:spPr>
        <p:txBody>
          <a:bodyPr wrap="square">
            <a:spAutoFit/>
          </a:bodyPr>
          <a:lstStyle/>
          <a:p>
            <a:pPr algn="ctr"/>
            <a:r>
              <a:rPr lang="en-US" altLang="ko-KR" sz="1800" dirty="0">
                <a:latin typeface="Times New Roman" panose="02020603050405020304" pitchFamily="18" charset="0"/>
                <a:cs typeface="Times New Roman" panose="02020603050405020304" pitchFamily="18" charset="0"/>
              </a:rPr>
              <a:t>Start</a:t>
            </a:r>
            <a:endParaRPr lang="ko-KR" altLang="en-US" dirty="0"/>
          </a:p>
        </p:txBody>
      </p:sp>
      <p:sp>
        <p:nvSpPr>
          <p:cNvPr id="54" name="TextBox 53">
            <a:extLst>
              <a:ext uri="{FF2B5EF4-FFF2-40B4-BE49-F238E27FC236}">
                <a16:creationId xmlns:a16="http://schemas.microsoft.com/office/drawing/2014/main" id="{01B4F15E-35E0-182D-CB8C-C2CCB45963E9}"/>
              </a:ext>
            </a:extLst>
          </p:cNvPr>
          <p:cNvSpPr txBox="1"/>
          <p:nvPr/>
        </p:nvSpPr>
        <p:spPr>
          <a:xfrm>
            <a:off x="1501168" y="5604266"/>
            <a:ext cx="966866" cy="369332"/>
          </a:xfrm>
          <a:prstGeom prst="rect">
            <a:avLst/>
          </a:prstGeom>
          <a:noFill/>
        </p:spPr>
        <p:txBody>
          <a:bodyPr wrap="square">
            <a:spAutoFit/>
          </a:bodyPr>
          <a:lstStyle/>
          <a:p>
            <a:pPr algn="ctr"/>
            <a:r>
              <a:rPr lang="en-US" altLang="ko-KR" sz="1800" dirty="0">
                <a:latin typeface="Times New Roman" panose="02020603050405020304" pitchFamily="18" charset="0"/>
                <a:cs typeface="Times New Roman" panose="02020603050405020304" pitchFamily="18" charset="0"/>
              </a:rPr>
              <a:t>End</a:t>
            </a:r>
            <a:endParaRPr lang="ko-KR" altLang="en-US" dirty="0"/>
          </a:p>
        </p:txBody>
      </p:sp>
    </p:spTree>
    <p:extLst>
      <p:ext uri="{BB962C8B-B14F-4D97-AF65-F5344CB8AC3E}">
        <p14:creationId xmlns:p14="http://schemas.microsoft.com/office/powerpoint/2010/main" val="3948519224"/>
      </p:ext>
    </p:extLst>
  </p:cSld>
  <p:clrMapOvr>
    <a:masterClrMapping/>
  </p:clrMapOvr>
  <mc:AlternateContent xmlns:mc="http://schemas.openxmlformats.org/markup-compatibility/2006" xmlns:p14="http://schemas.microsoft.com/office/powerpoint/2010/main">
    <mc:Choice Requires="p14">
      <p:transition spd="slow" p14:dur="2000" advTm="91812"/>
    </mc:Choice>
    <mc:Fallback xmlns="">
      <p:transition spd="slow" advTm="9181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B3A7D-CDBD-935E-3ED2-0C872236CA1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73C55AA-1555-DE35-50A3-A74405A97EFB}"/>
              </a:ext>
            </a:extLst>
          </p:cNvPr>
          <p:cNvSpPr txBox="1"/>
          <p:nvPr/>
        </p:nvSpPr>
        <p:spPr>
          <a:xfrm>
            <a:off x="0" y="0"/>
            <a:ext cx="6798733" cy="523220"/>
          </a:xfrm>
          <a:prstGeom prst="rect">
            <a:avLst/>
          </a:prstGeom>
          <a:noFill/>
        </p:spPr>
        <p:txBody>
          <a:bodyPr wrap="square" rtlCol="0">
            <a:spAutoFit/>
          </a:bodyPr>
          <a:lstStyle/>
          <a:p>
            <a:r>
              <a:rPr lang="en-US" altLang="ko-KR" sz="2800" dirty="0">
                <a:latin typeface="Times New Roman"/>
                <a:ea typeface="맑은 고딕"/>
                <a:cs typeface="Times New Roman"/>
              </a:rPr>
              <a:t>1. Background: Optical 3D Scanning Methods</a:t>
            </a:r>
          </a:p>
        </p:txBody>
      </p:sp>
      <p:grpSp>
        <p:nvGrpSpPr>
          <p:cNvPr id="14" name="그룹 13">
            <a:extLst>
              <a:ext uri="{FF2B5EF4-FFF2-40B4-BE49-F238E27FC236}">
                <a16:creationId xmlns:a16="http://schemas.microsoft.com/office/drawing/2014/main" id="{1DE770EC-4CBE-2458-9DC8-65A7861CBD9B}"/>
              </a:ext>
            </a:extLst>
          </p:cNvPr>
          <p:cNvGrpSpPr/>
          <p:nvPr/>
        </p:nvGrpSpPr>
        <p:grpSpPr>
          <a:xfrm>
            <a:off x="418551" y="1403038"/>
            <a:ext cx="3570346" cy="1618343"/>
            <a:chOff x="7019067" y="1192342"/>
            <a:chExt cx="3570346" cy="1618343"/>
          </a:xfrm>
        </p:grpSpPr>
        <p:sp>
          <p:nvSpPr>
            <p:cNvPr id="15" name="TextBox 14">
              <a:extLst>
                <a:ext uri="{FF2B5EF4-FFF2-40B4-BE49-F238E27FC236}">
                  <a16:creationId xmlns:a16="http://schemas.microsoft.com/office/drawing/2014/main" id="{E8E4045B-616B-0DA5-64F9-A978348EFB2C}"/>
                </a:ext>
              </a:extLst>
            </p:cNvPr>
            <p:cNvSpPr txBox="1"/>
            <p:nvPr/>
          </p:nvSpPr>
          <p:spPr>
            <a:xfrm>
              <a:off x="7148381" y="1610366"/>
              <a:ext cx="3441032" cy="1089594"/>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Using Time of Flight</a:t>
              </a:r>
            </a:p>
            <a:p>
              <a:pPr>
                <a:lnSpc>
                  <a:spcPct val="150000"/>
                </a:lnSpc>
              </a:pPr>
              <a:r>
                <a:rPr lang="en-US" altLang="ko-KR" sz="1500" dirty="0">
                  <a:latin typeface="Times New Roman" panose="02020603050405020304" pitchFamily="18" charset="0"/>
                  <a:cs typeface="Times New Roman" panose="02020603050405020304" pitchFamily="18" charset="0"/>
                </a:rPr>
                <a:t>- Lower Precision</a:t>
              </a:r>
            </a:p>
            <a:p>
              <a:pPr>
                <a:lnSpc>
                  <a:spcPct val="150000"/>
                </a:lnSpc>
              </a:pPr>
              <a:r>
                <a:rPr lang="en-US" altLang="ko-KR" sz="1500" dirty="0">
                  <a:latin typeface="Times New Roman" panose="02020603050405020304" pitchFamily="18" charset="0"/>
                  <a:cs typeface="Times New Roman" panose="02020603050405020304" pitchFamily="18" charset="0"/>
                </a:rPr>
                <a:t>- Out Door Scanning</a:t>
              </a:r>
            </a:p>
          </p:txBody>
        </p:sp>
        <p:cxnSp>
          <p:nvCxnSpPr>
            <p:cNvPr id="16" name="직선 연결선 15">
              <a:extLst>
                <a:ext uri="{FF2B5EF4-FFF2-40B4-BE49-F238E27FC236}">
                  <a16:creationId xmlns:a16="http://schemas.microsoft.com/office/drawing/2014/main" id="{9FA3ACBA-574C-A55B-5EE0-06C09F07AD6B}"/>
                </a:ext>
              </a:extLst>
            </p:cNvPr>
            <p:cNvCxnSpPr>
              <a:cxnSpLocks/>
            </p:cNvCxnSpPr>
            <p:nvPr/>
          </p:nvCxnSpPr>
          <p:spPr>
            <a:xfrm>
              <a:off x="7211168" y="1645594"/>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41397F9-59F7-B967-6D1A-C8284015B177}"/>
                </a:ext>
              </a:extLst>
            </p:cNvPr>
            <p:cNvSpPr txBox="1"/>
            <p:nvPr/>
          </p:nvSpPr>
          <p:spPr>
            <a:xfrm>
              <a:off x="7161316" y="1265944"/>
              <a:ext cx="3228373" cy="369332"/>
            </a:xfrm>
            <a:prstGeom prst="rect">
              <a:avLst/>
            </a:prstGeom>
            <a:noFill/>
          </p:spPr>
          <p:txBody>
            <a:bodyPr wrap="square">
              <a:spAutoFit/>
            </a:bodyPr>
            <a:lstStyle/>
            <a:p>
              <a:pPr algn="ctr"/>
              <a:r>
                <a:rPr kumimoji="0" lang="en-US" altLang="ko-KR" b="0"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ToF</a:t>
              </a: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(Time of Flight)</a:t>
              </a:r>
              <a:endParaRPr lang="ko-KR" altLang="en-US" dirty="0"/>
            </a:p>
          </p:txBody>
        </p:sp>
        <p:sp>
          <p:nvSpPr>
            <p:cNvPr id="18" name="사각형: 둥근 모서리 17">
              <a:extLst>
                <a:ext uri="{FF2B5EF4-FFF2-40B4-BE49-F238E27FC236}">
                  <a16:creationId xmlns:a16="http://schemas.microsoft.com/office/drawing/2014/main" id="{FF851433-6089-F1C4-B821-553BC41E4223}"/>
                </a:ext>
              </a:extLst>
            </p:cNvPr>
            <p:cNvSpPr/>
            <p:nvPr/>
          </p:nvSpPr>
          <p:spPr>
            <a:xfrm>
              <a:off x="7019067" y="1192342"/>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a16="http://schemas.microsoft.com/office/drawing/2014/main" id="{46996944-5A28-EDDC-A492-41E790F5EE72}"/>
              </a:ext>
            </a:extLst>
          </p:cNvPr>
          <p:cNvGrpSpPr/>
          <p:nvPr/>
        </p:nvGrpSpPr>
        <p:grpSpPr>
          <a:xfrm>
            <a:off x="4392678" y="1403038"/>
            <a:ext cx="3536323" cy="1618343"/>
            <a:chOff x="4139241" y="4493924"/>
            <a:chExt cx="3536323" cy="1618343"/>
          </a:xfrm>
        </p:grpSpPr>
        <p:sp>
          <p:nvSpPr>
            <p:cNvPr id="20" name="TextBox 19">
              <a:extLst>
                <a:ext uri="{FF2B5EF4-FFF2-40B4-BE49-F238E27FC236}">
                  <a16:creationId xmlns:a16="http://schemas.microsoft.com/office/drawing/2014/main" id="{E92660C1-81D6-4C43-95D2-C9C5431F5725}"/>
                </a:ext>
              </a:extLst>
            </p:cNvPr>
            <p:cNvSpPr txBox="1"/>
            <p:nvPr/>
          </p:nvSpPr>
          <p:spPr>
            <a:xfrm>
              <a:off x="4331342" y="4936488"/>
              <a:ext cx="3228373" cy="1086451"/>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Using Displacement of Laser</a:t>
              </a:r>
            </a:p>
            <a:p>
              <a:pPr>
                <a:lnSpc>
                  <a:spcPct val="150000"/>
                </a:lnSpc>
              </a:pPr>
              <a:r>
                <a:rPr lang="en-US" altLang="ko-KR" sz="1500" dirty="0">
                  <a:latin typeface="Times New Roman" panose="02020603050405020304" pitchFamily="18" charset="0"/>
                  <a:cs typeface="Times New Roman" panose="02020603050405020304" pitchFamily="18" charset="0"/>
                </a:rPr>
                <a:t>-  The Most Precision (micrometer)</a:t>
              </a:r>
            </a:p>
            <a:p>
              <a:pPr>
                <a:lnSpc>
                  <a:spcPct val="150000"/>
                </a:lnSpc>
              </a:pPr>
              <a:r>
                <a:rPr lang="en-US" altLang="ko-KR" sz="1500" dirty="0">
                  <a:latin typeface="Times New Roman" panose="02020603050405020304" pitchFamily="18" charset="0"/>
                  <a:cs typeface="Times New Roman" panose="02020603050405020304" pitchFamily="18" charset="0"/>
                </a:rPr>
                <a:t>- </a:t>
              </a:r>
              <a:r>
                <a:rPr lang="en-US" altLang="ko-KR" sz="1500" u="sng" dirty="0">
                  <a:latin typeface="Times New Roman" panose="02020603050405020304" pitchFamily="18" charset="0"/>
                  <a:cs typeface="Times New Roman" panose="02020603050405020304" pitchFamily="18" charset="0"/>
                </a:rPr>
                <a:t>Inspection for Small Industrial Part</a:t>
              </a:r>
            </a:p>
          </p:txBody>
        </p:sp>
        <p:cxnSp>
          <p:nvCxnSpPr>
            <p:cNvPr id="21" name="직선 연결선 20">
              <a:extLst>
                <a:ext uri="{FF2B5EF4-FFF2-40B4-BE49-F238E27FC236}">
                  <a16:creationId xmlns:a16="http://schemas.microsoft.com/office/drawing/2014/main" id="{6148AB45-D64F-F72D-AF65-6A5384453B29}"/>
                </a:ext>
              </a:extLst>
            </p:cNvPr>
            <p:cNvCxnSpPr>
              <a:cxnSpLocks/>
            </p:cNvCxnSpPr>
            <p:nvPr/>
          </p:nvCxnSpPr>
          <p:spPr>
            <a:xfrm>
              <a:off x="4331342" y="4947176"/>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78EF6AD-0D44-91FB-DEF4-CB604A96B543}"/>
                </a:ext>
              </a:extLst>
            </p:cNvPr>
            <p:cNvSpPr txBox="1"/>
            <p:nvPr/>
          </p:nvSpPr>
          <p:spPr>
            <a:xfrm>
              <a:off x="4171906" y="4542616"/>
              <a:ext cx="3503658"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Laser Triangulation</a:t>
              </a:r>
              <a:endParaRPr lang="ko-KR" altLang="en-US" dirty="0"/>
            </a:p>
          </p:txBody>
        </p:sp>
        <p:sp>
          <p:nvSpPr>
            <p:cNvPr id="23" name="사각형: 둥근 모서리 22">
              <a:extLst>
                <a:ext uri="{FF2B5EF4-FFF2-40B4-BE49-F238E27FC236}">
                  <a16:creationId xmlns:a16="http://schemas.microsoft.com/office/drawing/2014/main" id="{B78346C2-173C-1C2F-563D-F60F76329FCA}"/>
                </a:ext>
              </a:extLst>
            </p:cNvPr>
            <p:cNvSpPr/>
            <p:nvPr/>
          </p:nvSpPr>
          <p:spPr>
            <a:xfrm>
              <a:off x="4139241" y="4493924"/>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 name="그룹 23">
            <a:extLst>
              <a:ext uri="{FF2B5EF4-FFF2-40B4-BE49-F238E27FC236}">
                <a16:creationId xmlns:a16="http://schemas.microsoft.com/office/drawing/2014/main" id="{D581E4F1-AC4C-E94F-24A2-87C16570576A}"/>
              </a:ext>
            </a:extLst>
          </p:cNvPr>
          <p:cNvGrpSpPr/>
          <p:nvPr/>
        </p:nvGrpSpPr>
        <p:grpSpPr>
          <a:xfrm>
            <a:off x="8323844" y="1403038"/>
            <a:ext cx="3527385" cy="1618343"/>
            <a:chOff x="7795940" y="4509448"/>
            <a:chExt cx="3527385" cy="1618343"/>
          </a:xfrm>
        </p:grpSpPr>
        <p:sp>
          <p:nvSpPr>
            <p:cNvPr id="25" name="TextBox 24">
              <a:extLst>
                <a:ext uri="{FF2B5EF4-FFF2-40B4-BE49-F238E27FC236}">
                  <a16:creationId xmlns:a16="http://schemas.microsoft.com/office/drawing/2014/main" id="{698E1F84-A4C5-D453-8467-E220965D4F6D}"/>
                </a:ext>
              </a:extLst>
            </p:cNvPr>
            <p:cNvSpPr txBox="1"/>
            <p:nvPr/>
          </p:nvSpPr>
          <p:spPr>
            <a:xfrm>
              <a:off x="7988041" y="4952012"/>
              <a:ext cx="3228373" cy="1089594"/>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Using Structured Light</a:t>
              </a:r>
            </a:p>
            <a:p>
              <a:pPr>
                <a:lnSpc>
                  <a:spcPct val="150000"/>
                </a:lnSpc>
              </a:pPr>
              <a:r>
                <a:rPr lang="en-US" altLang="ko-KR" sz="1500" dirty="0">
                  <a:latin typeface="Times New Roman" panose="02020603050405020304" pitchFamily="18" charset="0"/>
                  <a:cs typeface="Times New Roman" panose="02020603050405020304" pitchFamily="18" charset="0"/>
                </a:rPr>
                <a:t>- Middle Precision</a:t>
              </a:r>
            </a:p>
            <a:p>
              <a:pPr>
                <a:lnSpc>
                  <a:spcPct val="150000"/>
                </a:lnSpc>
              </a:pPr>
              <a:r>
                <a:rPr lang="en-US" altLang="ko-KR" sz="1500" dirty="0">
                  <a:latin typeface="Times New Roman" panose="02020603050405020304" pitchFamily="18" charset="0"/>
                  <a:cs typeface="Times New Roman" panose="02020603050405020304" pitchFamily="18" charset="0"/>
                </a:rPr>
                <a:t>- VR, Automatic Driving etc.</a:t>
              </a:r>
            </a:p>
          </p:txBody>
        </p:sp>
        <p:cxnSp>
          <p:nvCxnSpPr>
            <p:cNvPr id="26" name="직선 연결선 25">
              <a:extLst>
                <a:ext uri="{FF2B5EF4-FFF2-40B4-BE49-F238E27FC236}">
                  <a16:creationId xmlns:a16="http://schemas.microsoft.com/office/drawing/2014/main" id="{1CA07D11-38BE-AA89-81A0-4D1986E145BC}"/>
                </a:ext>
              </a:extLst>
            </p:cNvPr>
            <p:cNvCxnSpPr>
              <a:cxnSpLocks/>
            </p:cNvCxnSpPr>
            <p:nvPr/>
          </p:nvCxnSpPr>
          <p:spPr>
            <a:xfrm>
              <a:off x="7988041" y="4962700"/>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AAC77F2-7A87-7CAB-6DE8-B293C0318A65}"/>
                </a:ext>
              </a:extLst>
            </p:cNvPr>
            <p:cNvSpPr txBox="1"/>
            <p:nvPr/>
          </p:nvSpPr>
          <p:spPr>
            <a:xfrm>
              <a:off x="7819667" y="4550026"/>
              <a:ext cx="3503658"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Structured Light</a:t>
              </a:r>
              <a:endParaRPr lang="ko-KR" altLang="en-US" dirty="0"/>
            </a:p>
          </p:txBody>
        </p:sp>
        <p:sp>
          <p:nvSpPr>
            <p:cNvPr id="28" name="사각형: 둥근 모서리 27">
              <a:extLst>
                <a:ext uri="{FF2B5EF4-FFF2-40B4-BE49-F238E27FC236}">
                  <a16:creationId xmlns:a16="http://schemas.microsoft.com/office/drawing/2014/main" id="{73ED1F0A-D1C9-F4A2-9CD3-E2E4D59770EF}"/>
                </a:ext>
              </a:extLst>
            </p:cNvPr>
            <p:cNvSpPr/>
            <p:nvPr/>
          </p:nvSpPr>
          <p:spPr>
            <a:xfrm>
              <a:off x="7795940" y="4509448"/>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 name="그림 39">
            <a:extLst>
              <a:ext uri="{FF2B5EF4-FFF2-40B4-BE49-F238E27FC236}">
                <a16:creationId xmlns:a16="http://schemas.microsoft.com/office/drawing/2014/main" id="{6F0DDE06-34D7-807C-61B0-2A77AEA031A8}"/>
              </a:ext>
            </a:extLst>
          </p:cNvPr>
          <p:cNvPicPr>
            <a:picLocks noChangeAspect="1"/>
          </p:cNvPicPr>
          <p:nvPr/>
        </p:nvPicPr>
        <p:blipFill>
          <a:blip r:embed="rId3"/>
          <a:stretch>
            <a:fillRect/>
          </a:stretch>
        </p:blipFill>
        <p:spPr>
          <a:xfrm>
            <a:off x="699578" y="3754656"/>
            <a:ext cx="2968670" cy="2332875"/>
          </a:xfrm>
          <a:prstGeom prst="rect">
            <a:avLst/>
          </a:prstGeom>
        </p:spPr>
      </p:pic>
      <p:pic>
        <p:nvPicPr>
          <p:cNvPr id="42" name="그림 41">
            <a:extLst>
              <a:ext uri="{FF2B5EF4-FFF2-40B4-BE49-F238E27FC236}">
                <a16:creationId xmlns:a16="http://schemas.microsoft.com/office/drawing/2014/main" id="{86559BDF-2A81-B657-5661-6EFF45246B1A}"/>
              </a:ext>
            </a:extLst>
          </p:cNvPr>
          <p:cNvPicPr>
            <a:picLocks noChangeAspect="1"/>
          </p:cNvPicPr>
          <p:nvPr/>
        </p:nvPicPr>
        <p:blipFill>
          <a:blip r:embed="rId4"/>
          <a:stretch>
            <a:fillRect/>
          </a:stretch>
        </p:blipFill>
        <p:spPr>
          <a:xfrm>
            <a:off x="5843905" y="3442694"/>
            <a:ext cx="1969247" cy="2956801"/>
          </a:xfrm>
          <a:prstGeom prst="rect">
            <a:avLst/>
          </a:prstGeom>
        </p:spPr>
      </p:pic>
      <p:pic>
        <p:nvPicPr>
          <p:cNvPr id="44" name="그림 43">
            <a:extLst>
              <a:ext uri="{FF2B5EF4-FFF2-40B4-BE49-F238E27FC236}">
                <a16:creationId xmlns:a16="http://schemas.microsoft.com/office/drawing/2014/main" id="{E8C038CD-CFB4-21D6-7272-9F77DDF0EE47}"/>
              </a:ext>
            </a:extLst>
          </p:cNvPr>
          <p:cNvPicPr>
            <a:picLocks noChangeAspect="1"/>
          </p:cNvPicPr>
          <p:nvPr/>
        </p:nvPicPr>
        <p:blipFill>
          <a:blip r:embed="rId5"/>
          <a:stretch>
            <a:fillRect/>
          </a:stretch>
        </p:blipFill>
        <p:spPr>
          <a:xfrm>
            <a:off x="8682649" y="3269552"/>
            <a:ext cx="2809773" cy="3129943"/>
          </a:xfrm>
          <a:prstGeom prst="rect">
            <a:avLst/>
          </a:prstGeom>
        </p:spPr>
      </p:pic>
      <p:sp>
        <p:nvSpPr>
          <p:cNvPr id="45" name="사각형: 둥근 모서리 44">
            <a:extLst>
              <a:ext uri="{FF2B5EF4-FFF2-40B4-BE49-F238E27FC236}">
                <a16:creationId xmlns:a16="http://schemas.microsoft.com/office/drawing/2014/main" id="{4E58FEC5-C40D-B86D-2DB9-07C1FD097EE2}"/>
              </a:ext>
            </a:extLst>
          </p:cNvPr>
          <p:cNvSpPr/>
          <p:nvPr/>
        </p:nvSpPr>
        <p:spPr>
          <a:xfrm>
            <a:off x="4180998" y="1049867"/>
            <a:ext cx="3916140" cy="5588000"/>
          </a:xfrm>
          <a:prstGeom prst="roundRect">
            <a:avLst>
              <a:gd name="adj" fmla="val 7921"/>
            </a:avLst>
          </a:prstGeom>
          <a:noFill/>
          <a:ln w="28575">
            <a:solidFill>
              <a:srgbClr val="00206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B51815DE-F52D-BA16-A23E-947428275230}"/>
              </a:ext>
            </a:extLst>
          </p:cNvPr>
          <p:cNvSpPr txBox="1"/>
          <p:nvPr/>
        </p:nvSpPr>
        <p:spPr>
          <a:xfrm>
            <a:off x="4086917" y="654545"/>
            <a:ext cx="4010221"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3D Camera VS 2D Camera</a:t>
            </a:r>
            <a:endParaRPr lang="ko-KR" altLang="en-US" dirty="0"/>
          </a:p>
        </p:txBody>
      </p:sp>
      <p:cxnSp>
        <p:nvCxnSpPr>
          <p:cNvPr id="50" name="직선 연결선 49">
            <a:extLst>
              <a:ext uri="{FF2B5EF4-FFF2-40B4-BE49-F238E27FC236}">
                <a16:creationId xmlns:a16="http://schemas.microsoft.com/office/drawing/2014/main" id="{F723B8A3-9B31-F246-3D44-EBAE37FBEDCD}"/>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FC0307CA-DCD8-C8EB-9488-1033D1A36514}"/>
              </a:ext>
            </a:extLst>
          </p:cNvPr>
          <p:cNvSpPr txBox="1"/>
          <p:nvPr/>
        </p:nvSpPr>
        <p:spPr>
          <a:xfrm>
            <a:off x="1501168" y="3894000"/>
            <a:ext cx="966866" cy="369332"/>
          </a:xfrm>
          <a:prstGeom prst="rect">
            <a:avLst/>
          </a:prstGeom>
          <a:noFill/>
        </p:spPr>
        <p:txBody>
          <a:bodyPr wrap="square">
            <a:spAutoFit/>
          </a:bodyPr>
          <a:lstStyle/>
          <a:p>
            <a:pPr algn="ctr"/>
            <a:r>
              <a:rPr lang="en-US" altLang="ko-KR" sz="1800" dirty="0">
                <a:latin typeface="Times New Roman" panose="02020603050405020304" pitchFamily="18" charset="0"/>
                <a:cs typeface="Times New Roman" panose="02020603050405020304" pitchFamily="18" charset="0"/>
              </a:rPr>
              <a:t>Start</a:t>
            </a:r>
            <a:endParaRPr lang="ko-KR" altLang="en-US" dirty="0"/>
          </a:p>
        </p:txBody>
      </p:sp>
      <p:sp>
        <p:nvSpPr>
          <p:cNvPr id="54" name="TextBox 53">
            <a:extLst>
              <a:ext uri="{FF2B5EF4-FFF2-40B4-BE49-F238E27FC236}">
                <a16:creationId xmlns:a16="http://schemas.microsoft.com/office/drawing/2014/main" id="{EBEDDD75-51C0-3206-92A7-B0BCD3FB5B3A}"/>
              </a:ext>
            </a:extLst>
          </p:cNvPr>
          <p:cNvSpPr txBox="1"/>
          <p:nvPr/>
        </p:nvSpPr>
        <p:spPr>
          <a:xfrm>
            <a:off x="1501168" y="5604266"/>
            <a:ext cx="966866" cy="369332"/>
          </a:xfrm>
          <a:prstGeom prst="rect">
            <a:avLst/>
          </a:prstGeom>
          <a:noFill/>
        </p:spPr>
        <p:txBody>
          <a:bodyPr wrap="square">
            <a:spAutoFit/>
          </a:bodyPr>
          <a:lstStyle/>
          <a:p>
            <a:pPr algn="ctr"/>
            <a:r>
              <a:rPr lang="en-US" altLang="ko-KR" sz="1800" dirty="0">
                <a:latin typeface="Times New Roman" panose="02020603050405020304" pitchFamily="18" charset="0"/>
                <a:cs typeface="Times New Roman" panose="02020603050405020304" pitchFamily="18" charset="0"/>
              </a:rPr>
              <a:t>End</a:t>
            </a:r>
            <a:endParaRPr lang="ko-KR" altLang="en-US" dirty="0"/>
          </a:p>
        </p:txBody>
      </p:sp>
      <p:sp>
        <p:nvSpPr>
          <p:cNvPr id="2" name="직사각형 1">
            <a:extLst>
              <a:ext uri="{FF2B5EF4-FFF2-40B4-BE49-F238E27FC236}">
                <a16:creationId xmlns:a16="http://schemas.microsoft.com/office/drawing/2014/main" id="{3877C8BB-8305-E606-8753-7906AA35A11F}"/>
              </a:ext>
            </a:extLst>
          </p:cNvPr>
          <p:cNvSpPr/>
          <p:nvPr/>
        </p:nvSpPr>
        <p:spPr>
          <a:xfrm>
            <a:off x="-188852" y="-143703"/>
            <a:ext cx="12561758" cy="7172793"/>
          </a:xfrm>
          <a:prstGeom prst="rect">
            <a:avLst/>
          </a:prstGeom>
          <a:solidFill>
            <a:schemeClr val="dk1">
              <a:alpha val="86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0ECC019B-B192-5BD3-9153-83CBA09CD1DB}"/>
              </a:ext>
            </a:extLst>
          </p:cNvPr>
          <p:cNvSpPr txBox="1"/>
          <p:nvPr/>
        </p:nvSpPr>
        <p:spPr>
          <a:xfrm>
            <a:off x="57274" y="2359532"/>
            <a:ext cx="12192000" cy="1654748"/>
          </a:xfrm>
          <a:prstGeom prst="rect">
            <a:avLst/>
          </a:prstGeom>
          <a:noFill/>
        </p:spPr>
        <p:txBody>
          <a:bodyPr wrap="square">
            <a:spAutoFit/>
          </a:bodyPr>
          <a:lstStyle/>
          <a:p>
            <a:pPr algn="ctr">
              <a:lnSpc>
                <a:spcPct val="150000"/>
              </a:lnSpc>
            </a:pPr>
            <a:r>
              <a:rPr lang="en-US" altLang="ko-KR" sz="3600" b="1" dirty="0">
                <a:solidFill>
                  <a:schemeClr val="bg2"/>
                </a:solidFill>
                <a:latin typeface="Times New Roman" panose="02020603050405020304" pitchFamily="18" charset="0"/>
                <a:cs typeface="Times New Roman" panose="02020603050405020304" pitchFamily="18" charset="0"/>
              </a:rPr>
              <a:t>2D machine vision camera can be used </a:t>
            </a:r>
          </a:p>
          <a:p>
            <a:pPr algn="ctr">
              <a:lnSpc>
                <a:spcPct val="150000"/>
              </a:lnSpc>
            </a:pPr>
            <a:r>
              <a:rPr lang="en-US" altLang="ko-KR" sz="3600" b="1" dirty="0">
                <a:solidFill>
                  <a:schemeClr val="bg2"/>
                </a:solidFill>
                <a:latin typeface="Times New Roman" panose="02020603050405020304" pitchFamily="18" charset="0"/>
                <a:cs typeface="Times New Roman" panose="02020603050405020304" pitchFamily="18" charset="0"/>
              </a:rPr>
              <a:t>for defect inspection of small industrial components.</a:t>
            </a:r>
          </a:p>
        </p:txBody>
      </p:sp>
      <p:sp>
        <p:nvSpPr>
          <p:cNvPr id="8" name="TextBox 7">
            <a:extLst>
              <a:ext uri="{FF2B5EF4-FFF2-40B4-BE49-F238E27FC236}">
                <a16:creationId xmlns:a16="http://schemas.microsoft.com/office/drawing/2014/main" id="{78A42C62-42F9-9B41-380A-4C63518A5C92}"/>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104500"/>
      </p:ext>
    </p:extLst>
  </p:cSld>
  <p:clrMapOvr>
    <a:masterClrMapping/>
  </p:clrMapOvr>
  <mc:AlternateContent xmlns:mc="http://schemas.openxmlformats.org/markup-compatibility/2006" xmlns:p14="http://schemas.microsoft.com/office/powerpoint/2010/main">
    <mc:Choice Requires="p14">
      <p:transition spd="slow" p14:dur="2000" advTm="91812"/>
    </mc:Choice>
    <mc:Fallback xmlns="">
      <p:transition spd="slow" advTm="9181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4F6A9-1B7D-4FA2-7642-1ECA362B64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CFE338-082F-8D1A-6B89-EB4E2E09F45C}"/>
              </a:ext>
            </a:extLst>
          </p:cNvPr>
          <p:cNvSpPr txBox="1"/>
          <p:nvPr/>
        </p:nvSpPr>
        <p:spPr>
          <a:xfrm>
            <a:off x="0" y="0"/>
            <a:ext cx="6413500" cy="523220"/>
          </a:xfrm>
          <a:prstGeom prst="rect">
            <a:avLst/>
          </a:prstGeom>
          <a:noFill/>
        </p:spPr>
        <p:txBody>
          <a:bodyPr wrap="square" rtlCol="0">
            <a:spAutoFit/>
          </a:bodyPr>
          <a:lstStyle/>
          <a:p>
            <a:r>
              <a:rPr lang="en-US" altLang="ko-KR" sz="2800" dirty="0">
                <a:latin typeface="Times New Roman"/>
                <a:ea typeface="맑은 고딕"/>
                <a:cs typeface="Times New Roman"/>
              </a:rPr>
              <a:t>2. Method Description: </a:t>
            </a:r>
            <a:r>
              <a:rPr lang="en-US" altLang="ko-KR" sz="2400" dirty="0">
                <a:latin typeface="Times New Roman"/>
                <a:ea typeface="맑은 고딕"/>
                <a:cs typeface="Times New Roman"/>
              </a:rPr>
              <a:t>Laser Triangulation</a:t>
            </a:r>
            <a:endParaRPr lang="en-US" altLang="ko-KR" sz="2800" dirty="0">
              <a:latin typeface="Times New Roman"/>
              <a:ea typeface="맑은 고딕"/>
              <a:cs typeface="Times New Roman"/>
            </a:endParaRPr>
          </a:p>
        </p:txBody>
      </p:sp>
      <p:pic>
        <p:nvPicPr>
          <p:cNvPr id="3" name="그림 2" descr="텍스트, 도표, 라인, 평행이(가) 표시된 사진&#10;&#10;자동 생성된 설명">
            <a:extLst>
              <a:ext uri="{FF2B5EF4-FFF2-40B4-BE49-F238E27FC236}">
                <a16:creationId xmlns:a16="http://schemas.microsoft.com/office/drawing/2014/main" id="{348505B8-4575-3694-D90B-D09C9646B4C7}"/>
              </a:ext>
            </a:extLst>
          </p:cNvPr>
          <p:cNvPicPr>
            <a:picLocks noChangeAspect="1"/>
          </p:cNvPicPr>
          <p:nvPr/>
        </p:nvPicPr>
        <p:blipFill>
          <a:blip r:embed="rId3"/>
          <a:stretch>
            <a:fillRect/>
          </a:stretch>
        </p:blipFill>
        <p:spPr>
          <a:xfrm>
            <a:off x="221289" y="1693849"/>
            <a:ext cx="3123582" cy="347030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73A7EC-2A71-B9EB-8E60-E2991F5C5C23}"/>
                  </a:ext>
                </a:extLst>
              </p:cNvPr>
              <p:cNvSpPr txBox="1"/>
              <p:nvPr/>
            </p:nvSpPr>
            <p:spPr>
              <a:xfrm>
                <a:off x="7062872" y="3194720"/>
                <a:ext cx="16666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h</m:t>
                      </m:r>
                      <m:r>
                        <a:rPr lang="en-US" altLang="ko-KR" b="0" i="1" smtClean="0">
                          <a:latin typeface="Cambria Math" panose="02040503050406030204" pitchFamily="18" charset="0"/>
                        </a:rPr>
                        <m:t>=</m:t>
                      </m:r>
                      <m:r>
                        <a:rPr lang="en-US" altLang="ko-KR" b="0" i="1" smtClean="0">
                          <a:latin typeface="Cambria Math" panose="02040503050406030204" pitchFamily="18" charset="0"/>
                        </a:rPr>
                        <m:t>𝐷</m:t>
                      </m:r>
                      <m:r>
                        <a:rPr lang="en-US" altLang="ko-KR" b="0" i="1" smtClean="0">
                          <a:latin typeface="Cambria Math" panose="02040503050406030204" pitchFamily="18" charset="0"/>
                        </a:rPr>
                        <m:t>2∗</m:t>
                      </m:r>
                      <m:r>
                        <m:rPr>
                          <m:sty m:val="p"/>
                        </m:rPr>
                        <a:rPr lang="en-US" altLang="ko-KR" b="0" i="0" smtClean="0">
                          <a:latin typeface="Cambria Math" panose="02040503050406030204" pitchFamily="18" charset="0"/>
                        </a:rPr>
                        <m:t>tan</m:t>
                      </m:r>
                      <m:r>
                        <a:rPr lang="en-US" altLang="ko-KR" b="0" i="1" smtClean="0">
                          <a:latin typeface="Cambria Math" panose="02040503050406030204" pitchFamily="18" charset="0"/>
                        </a:rPr>
                        <m:t>⁡(</m:t>
                      </m:r>
                      <m:r>
                        <a:rPr lang="en-US" altLang="ko-KR" b="0" i="1" smtClean="0">
                          <a:latin typeface="Cambria Math" panose="02040503050406030204" pitchFamily="18" charset="0"/>
                        </a:rPr>
                        <m:t>𝜃</m:t>
                      </m:r>
                      <m:r>
                        <a:rPr lang="en-US" altLang="ko-KR" b="0" i="1" smtClean="0">
                          <a:latin typeface="Cambria Math" panose="02040503050406030204" pitchFamily="18" charset="0"/>
                        </a:rPr>
                        <m:t>)</m:t>
                      </m:r>
                    </m:oMath>
                  </m:oMathPara>
                </a14:m>
                <a:endParaRPr lang="ko-KR" altLang="en-US" dirty="0"/>
              </a:p>
            </p:txBody>
          </p:sp>
        </mc:Choice>
        <mc:Fallback xmlns="">
          <p:sp>
            <p:nvSpPr>
              <p:cNvPr id="4" name="TextBox 3">
                <a:extLst>
                  <a:ext uri="{FF2B5EF4-FFF2-40B4-BE49-F238E27FC236}">
                    <a16:creationId xmlns:a16="http://schemas.microsoft.com/office/drawing/2014/main" id="{1773A7EC-2A71-B9EB-8E60-E2991F5C5C23}"/>
                  </a:ext>
                </a:extLst>
              </p:cNvPr>
              <p:cNvSpPr txBox="1">
                <a:spLocks noRot="1" noChangeAspect="1" noMove="1" noResize="1" noEditPoints="1" noAdjustHandles="1" noChangeArrowheads="1" noChangeShapeType="1" noTextEdit="1"/>
              </p:cNvSpPr>
              <p:nvPr/>
            </p:nvSpPr>
            <p:spPr>
              <a:xfrm>
                <a:off x="7062872" y="3194720"/>
                <a:ext cx="1666610" cy="276999"/>
              </a:xfrm>
              <a:prstGeom prst="rect">
                <a:avLst/>
              </a:prstGeom>
              <a:blipFill>
                <a:blip r:embed="rId6"/>
                <a:stretch>
                  <a:fillRect l="-2198" r="-4029" b="-369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EF89DCC-1216-C992-7343-7865EDF5EF40}"/>
                  </a:ext>
                </a:extLst>
              </p:cNvPr>
              <p:cNvSpPr txBox="1"/>
              <p:nvPr/>
            </p:nvSpPr>
            <p:spPr>
              <a:xfrm>
                <a:off x="7017924" y="2692222"/>
                <a:ext cx="34231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𝐷</m:t>
                      </m:r>
                      <m:r>
                        <a:rPr lang="en-US" altLang="ko-KR" b="0" i="1" smtClean="0">
                          <a:latin typeface="Cambria Math" panose="02040503050406030204" pitchFamily="18" charset="0"/>
                        </a:rPr>
                        <m:t>2=</m:t>
                      </m:r>
                      <m:r>
                        <a:rPr lang="en-US" altLang="ko-KR" b="0" i="1" smtClean="0">
                          <a:latin typeface="Cambria Math" panose="02040503050406030204" pitchFamily="18" charset="0"/>
                        </a:rPr>
                        <m:t>𝑁</m:t>
                      </m:r>
                      <m:r>
                        <a:rPr lang="en-US" altLang="ko-KR" b="0" i="1" smtClean="0">
                          <a:latin typeface="Cambria Math" panose="02040503050406030204" pitchFamily="18" charset="0"/>
                        </a:rPr>
                        <m:t>2∗</m:t>
                      </m:r>
                      <m:r>
                        <a:rPr lang="en-US" altLang="ko-KR" b="0" i="1" smtClean="0">
                          <a:latin typeface="Cambria Math" panose="02040503050406030204" pitchFamily="18" charset="0"/>
                        </a:rPr>
                        <m:t>𝑈𝑛𝑖𝑡</m:t>
                      </m:r>
                      <m:r>
                        <a:rPr lang="en-US" altLang="ko-KR" b="0" i="1" smtClean="0">
                          <a:latin typeface="Cambria Math" panose="02040503050406030204" pitchFamily="18" charset="0"/>
                        </a:rPr>
                        <m:t> </m:t>
                      </m:r>
                      <m:r>
                        <a:rPr lang="en-US" altLang="ko-KR" b="0" i="1" smtClean="0">
                          <a:latin typeface="Cambria Math" panose="02040503050406030204" pitchFamily="18" charset="0"/>
                        </a:rPr>
                        <m:t>𝐷𝑖𝑠𝑡𝑎𝑛𝑐𝑒</m:t>
                      </m:r>
                      <m:r>
                        <a:rPr lang="en-US" altLang="ko-KR" b="0" i="1" smtClean="0">
                          <a:latin typeface="Cambria Math" panose="02040503050406030204" pitchFamily="18" charset="0"/>
                        </a:rPr>
                        <m:t> </m:t>
                      </m:r>
                      <m:r>
                        <a:rPr lang="en-US" altLang="ko-KR" b="0" i="1" smtClean="0">
                          <a:latin typeface="Cambria Math" panose="02040503050406030204" pitchFamily="18" charset="0"/>
                        </a:rPr>
                        <m:t>𝑜𝑓</m:t>
                      </m:r>
                      <m:r>
                        <a:rPr lang="en-US" altLang="ko-KR" b="0" i="1" smtClean="0">
                          <a:latin typeface="Cambria Math" panose="02040503050406030204" pitchFamily="18" charset="0"/>
                        </a:rPr>
                        <m:t> </m:t>
                      </m:r>
                      <m:r>
                        <a:rPr lang="en-US" altLang="ko-KR" b="0" i="1" smtClean="0">
                          <a:latin typeface="Cambria Math" panose="02040503050406030204" pitchFamily="18" charset="0"/>
                        </a:rPr>
                        <m:t>𝐹𝑂𝑉</m:t>
                      </m:r>
                    </m:oMath>
                  </m:oMathPara>
                </a14:m>
                <a:endParaRPr lang="ko-KR" altLang="en-US" dirty="0"/>
              </a:p>
            </p:txBody>
          </p:sp>
        </mc:Choice>
        <mc:Fallback xmlns="">
          <p:sp>
            <p:nvSpPr>
              <p:cNvPr id="5" name="TextBox 4">
                <a:extLst>
                  <a:ext uri="{FF2B5EF4-FFF2-40B4-BE49-F238E27FC236}">
                    <a16:creationId xmlns:a16="http://schemas.microsoft.com/office/drawing/2014/main" id="{5EF89DCC-1216-C992-7343-7865EDF5EF40}"/>
                  </a:ext>
                </a:extLst>
              </p:cNvPr>
              <p:cNvSpPr txBox="1">
                <a:spLocks noRot="1" noChangeAspect="1" noMove="1" noResize="1" noEditPoints="1" noAdjustHandles="1" noChangeArrowheads="1" noChangeShapeType="1" noTextEdit="1"/>
              </p:cNvSpPr>
              <p:nvPr/>
            </p:nvSpPr>
            <p:spPr>
              <a:xfrm>
                <a:off x="7017924" y="2692222"/>
                <a:ext cx="3423117" cy="276999"/>
              </a:xfrm>
              <a:prstGeom prst="rect">
                <a:avLst/>
              </a:prstGeom>
              <a:blipFill>
                <a:blip r:embed="rId7"/>
                <a:stretch>
                  <a:fillRect l="-712" r="-712"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CC4699-A9F1-8463-77ED-F366A7609D35}"/>
                  </a:ext>
                </a:extLst>
              </p:cNvPr>
              <p:cNvSpPr txBox="1"/>
              <p:nvPr/>
            </p:nvSpPr>
            <p:spPr>
              <a:xfrm>
                <a:off x="7017924" y="2027484"/>
                <a:ext cx="5080430"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𝑈𝑛𝑖𝑡</m:t>
                      </m:r>
                      <m:r>
                        <a:rPr lang="en-US" altLang="ko-KR" b="0" i="1" smtClean="0">
                          <a:latin typeface="Cambria Math" panose="02040503050406030204" pitchFamily="18" charset="0"/>
                        </a:rPr>
                        <m:t> </m:t>
                      </m:r>
                      <m:r>
                        <a:rPr lang="en-US" altLang="ko-KR" b="0" i="1" smtClean="0">
                          <a:latin typeface="Cambria Math" panose="02040503050406030204" pitchFamily="18" charset="0"/>
                        </a:rPr>
                        <m:t>𝐷𝑖𝑠𝑡𝑎𝑛𝑐𝑒</m:t>
                      </m:r>
                      <m:r>
                        <a:rPr lang="en-US" altLang="ko-KR" b="0" i="1" smtClean="0">
                          <a:latin typeface="Cambria Math" panose="02040503050406030204" pitchFamily="18" charset="0"/>
                        </a:rPr>
                        <m:t> </m:t>
                      </m:r>
                      <m:r>
                        <a:rPr lang="en-US" altLang="ko-KR" b="0" i="1" smtClean="0">
                          <a:latin typeface="Cambria Math" panose="02040503050406030204" pitchFamily="18" charset="0"/>
                        </a:rPr>
                        <m:t>𝑜𝑓</m:t>
                      </m:r>
                      <m:r>
                        <a:rPr lang="en-US" altLang="ko-KR" b="0" i="1" smtClean="0">
                          <a:latin typeface="Cambria Math" panose="02040503050406030204" pitchFamily="18" charset="0"/>
                        </a:rPr>
                        <m:t> </m:t>
                      </m:r>
                      <m:r>
                        <a:rPr lang="en-US" altLang="ko-KR" b="0" i="1" smtClean="0">
                          <a:latin typeface="Cambria Math" panose="02040503050406030204" pitchFamily="18" charset="0"/>
                        </a:rPr>
                        <m:t>𝐹𝑂𝑉</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𝐹𝑂𝑉</m:t>
                          </m:r>
                        </m:num>
                        <m:den>
                          <m:r>
                            <a:rPr lang="en-US" altLang="ko-KR" b="0" i="1" smtClean="0">
                              <a:latin typeface="Cambria Math" panose="02040503050406030204" pitchFamily="18" charset="0"/>
                            </a:rPr>
                            <m:t>𝑇𝑜𝑡𝑎𝑙</m:t>
                          </m:r>
                          <m:r>
                            <a:rPr lang="en-US" altLang="ko-KR" b="0" i="1" smtClean="0">
                              <a:latin typeface="Cambria Math" panose="02040503050406030204" pitchFamily="18" charset="0"/>
                            </a:rPr>
                            <m:t> </m:t>
                          </m:r>
                          <m:r>
                            <a:rPr lang="en-US" altLang="ko-KR" b="0" i="1" smtClean="0">
                              <a:latin typeface="Cambria Math" panose="02040503050406030204" pitchFamily="18" charset="0"/>
                            </a:rPr>
                            <m:t>𝑁𝑢𝑚𝑏𝑒𝑟</m:t>
                          </m:r>
                          <m:r>
                            <a:rPr lang="en-US" altLang="ko-KR" b="0" i="1" smtClean="0">
                              <a:latin typeface="Cambria Math" panose="02040503050406030204" pitchFamily="18" charset="0"/>
                            </a:rPr>
                            <m:t> </m:t>
                          </m:r>
                          <m:r>
                            <a:rPr lang="en-US" altLang="ko-KR" b="0" i="1" smtClean="0">
                              <a:latin typeface="Cambria Math" panose="02040503050406030204" pitchFamily="18" charset="0"/>
                            </a:rPr>
                            <m:t>𝑜𝑓</m:t>
                          </m:r>
                          <m:r>
                            <a:rPr lang="en-US" altLang="ko-KR" b="0" i="1" smtClean="0">
                              <a:latin typeface="Cambria Math" panose="02040503050406030204" pitchFamily="18" charset="0"/>
                            </a:rPr>
                            <m:t> </m:t>
                          </m:r>
                          <m:r>
                            <a:rPr lang="en-US" altLang="ko-KR" b="0" i="1" smtClean="0">
                              <a:latin typeface="Cambria Math" panose="02040503050406030204" pitchFamily="18" charset="0"/>
                            </a:rPr>
                            <m:t>𝑃𝑖𝑥𝑒𝑙𝑠</m:t>
                          </m:r>
                        </m:den>
                      </m:f>
                    </m:oMath>
                  </m:oMathPara>
                </a14:m>
                <a:endParaRPr lang="ko-KR" altLang="en-US" dirty="0"/>
              </a:p>
            </p:txBody>
          </p:sp>
        </mc:Choice>
        <mc:Fallback xmlns="">
          <p:sp>
            <p:nvSpPr>
              <p:cNvPr id="6" name="TextBox 5">
                <a:extLst>
                  <a:ext uri="{FF2B5EF4-FFF2-40B4-BE49-F238E27FC236}">
                    <a16:creationId xmlns:a16="http://schemas.microsoft.com/office/drawing/2014/main" id="{93CC4699-A9F1-8463-77ED-F366A7609D35}"/>
                  </a:ext>
                </a:extLst>
              </p:cNvPr>
              <p:cNvSpPr txBox="1">
                <a:spLocks noRot="1" noChangeAspect="1" noMove="1" noResize="1" noEditPoints="1" noAdjustHandles="1" noChangeArrowheads="1" noChangeShapeType="1" noTextEdit="1"/>
              </p:cNvSpPr>
              <p:nvPr/>
            </p:nvSpPr>
            <p:spPr>
              <a:xfrm>
                <a:off x="7017924" y="2027484"/>
                <a:ext cx="5080430" cy="56900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4E24BB-57E9-EFAF-4198-128CF50D1E5F}"/>
                  </a:ext>
                </a:extLst>
              </p:cNvPr>
              <p:cNvSpPr txBox="1"/>
              <p:nvPr/>
            </p:nvSpPr>
            <p:spPr>
              <a:xfrm>
                <a:off x="7017924" y="3940190"/>
                <a:ext cx="4604722"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r>
                        <a:rPr lang="en-US" altLang="ko-KR" b="0" i="1" smtClean="0">
                          <a:latin typeface="Cambria Math" panose="02040503050406030204" pitchFamily="18" charset="0"/>
                        </a:rPr>
                        <m:t>h</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𝐹𝑂𝑉</m:t>
                          </m:r>
                        </m:num>
                        <m:den>
                          <m:r>
                            <a:rPr lang="en-US" altLang="ko-KR" b="0" i="1" smtClean="0">
                              <a:latin typeface="Cambria Math" panose="02040503050406030204" pitchFamily="18" charset="0"/>
                            </a:rPr>
                            <m:t>𝑇𝑜𝑡𝑎𝑙</m:t>
                          </m:r>
                          <m:r>
                            <a:rPr lang="en-US" altLang="ko-KR" b="0" i="1" smtClean="0">
                              <a:latin typeface="Cambria Math" panose="02040503050406030204" pitchFamily="18" charset="0"/>
                            </a:rPr>
                            <m:t> </m:t>
                          </m:r>
                          <m:r>
                            <a:rPr lang="en-US" altLang="ko-KR" b="0" i="1" smtClean="0">
                              <a:latin typeface="Cambria Math" panose="02040503050406030204" pitchFamily="18" charset="0"/>
                            </a:rPr>
                            <m:t>𝑁𝑢𝑚𝑏𝑒𝑟</m:t>
                          </m:r>
                          <m:r>
                            <a:rPr lang="en-US" altLang="ko-KR" b="0" i="1" smtClean="0">
                              <a:latin typeface="Cambria Math" panose="02040503050406030204" pitchFamily="18" charset="0"/>
                            </a:rPr>
                            <m:t> </m:t>
                          </m:r>
                          <m:r>
                            <a:rPr lang="en-US" altLang="ko-KR" b="0" i="1" smtClean="0">
                              <a:latin typeface="Cambria Math" panose="02040503050406030204" pitchFamily="18" charset="0"/>
                            </a:rPr>
                            <m:t>𝑜𝑓</m:t>
                          </m:r>
                          <m:r>
                            <a:rPr lang="en-US" altLang="ko-KR" b="0" i="1" smtClean="0">
                              <a:latin typeface="Cambria Math" panose="02040503050406030204" pitchFamily="18" charset="0"/>
                            </a:rPr>
                            <m:t> </m:t>
                          </m:r>
                          <m:r>
                            <a:rPr lang="en-US" altLang="ko-KR" b="0" i="1" smtClean="0">
                              <a:latin typeface="Cambria Math" panose="02040503050406030204" pitchFamily="18" charset="0"/>
                            </a:rPr>
                            <m:t>𝑃𝑖𝑥𝑒𝑙𝑠</m:t>
                          </m:r>
                        </m:den>
                      </m:f>
                      <m:r>
                        <a:rPr lang="en-US" altLang="ko-KR" b="0" i="1" smtClean="0">
                          <a:latin typeface="Cambria Math" panose="02040503050406030204" pitchFamily="18" charset="0"/>
                        </a:rPr>
                        <m:t>∗</m:t>
                      </m:r>
                      <m:r>
                        <a:rPr lang="en-US" altLang="ko-KR" b="0" i="1" smtClean="0">
                          <a:latin typeface="Cambria Math" panose="02040503050406030204" pitchFamily="18" charset="0"/>
                        </a:rPr>
                        <m:t>𝑁</m:t>
                      </m:r>
                      <m:r>
                        <a:rPr lang="en-US" altLang="ko-KR" b="0" i="1" smtClean="0">
                          <a:latin typeface="Cambria Math" panose="02040503050406030204" pitchFamily="18" charset="0"/>
                        </a:rPr>
                        <m:t>2∗</m:t>
                      </m:r>
                      <m:r>
                        <m:rPr>
                          <m:sty m:val="p"/>
                        </m:rPr>
                        <a:rPr lang="en-US" altLang="ko-KR" b="0" i="0" smtClean="0">
                          <a:latin typeface="Cambria Math" panose="02040503050406030204" pitchFamily="18" charset="0"/>
                        </a:rPr>
                        <m:t>tan</m:t>
                      </m:r>
                      <m:r>
                        <a:rPr lang="en-US" altLang="ko-KR" b="0" i="1" smtClean="0">
                          <a:latin typeface="Cambria Math" panose="02040503050406030204" pitchFamily="18" charset="0"/>
                        </a:rPr>
                        <m:t>⁡(</m:t>
                      </m:r>
                      <m:r>
                        <a:rPr lang="en-US" altLang="ko-KR" b="0" i="1" smtClean="0">
                          <a:latin typeface="Cambria Math" panose="02040503050406030204" pitchFamily="18" charset="0"/>
                        </a:rPr>
                        <m:t>𝜃</m:t>
                      </m:r>
                      <m:r>
                        <a:rPr lang="en-US" altLang="ko-KR" b="0" i="1" smtClean="0">
                          <a:latin typeface="Cambria Math" panose="02040503050406030204" pitchFamily="18" charset="0"/>
                        </a:rPr>
                        <m:t>)</m:t>
                      </m:r>
                    </m:oMath>
                  </m:oMathPara>
                </a14:m>
                <a:endParaRPr lang="ko-KR" altLang="en-US" dirty="0"/>
              </a:p>
            </p:txBody>
          </p:sp>
        </mc:Choice>
        <mc:Fallback xmlns="">
          <p:sp>
            <p:nvSpPr>
              <p:cNvPr id="7" name="TextBox 6">
                <a:extLst>
                  <a:ext uri="{FF2B5EF4-FFF2-40B4-BE49-F238E27FC236}">
                    <a16:creationId xmlns:a16="http://schemas.microsoft.com/office/drawing/2014/main" id="{3C4E24BB-57E9-EFAF-4198-128CF50D1E5F}"/>
                  </a:ext>
                </a:extLst>
              </p:cNvPr>
              <p:cNvSpPr txBox="1">
                <a:spLocks noRot="1" noChangeAspect="1" noMove="1" noResize="1" noEditPoints="1" noAdjustHandles="1" noChangeArrowheads="1" noChangeShapeType="1" noTextEdit="1"/>
              </p:cNvSpPr>
              <p:nvPr/>
            </p:nvSpPr>
            <p:spPr>
              <a:xfrm>
                <a:off x="7017924" y="3940190"/>
                <a:ext cx="4604722" cy="56900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0BF006-448F-01E1-22A7-884730ECF96B}"/>
                  </a:ext>
                </a:extLst>
              </p:cNvPr>
              <p:cNvSpPr txBox="1"/>
              <p:nvPr/>
            </p:nvSpPr>
            <p:spPr>
              <a:xfrm>
                <a:off x="0" y="6396335"/>
                <a:ext cx="5683250"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altLang="ko-KR" sz="1200" b="0" i="0" smtClean="0">
                          <a:solidFill>
                            <a:schemeClr val="tx1">
                              <a:lumMod val="65000"/>
                              <a:lumOff val="35000"/>
                            </a:schemeClr>
                          </a:solidFill>
                          <a:latin typeface="Cambria Math" panose="02040503050406030204" pitchFamily="18" charset="0"/>
                        </a:rPr>
                        <m:t>FOV</m:t>
                      </m:r>
                      <m:d>
                        <m:dPr>
                          <m:ctrlPr>
                            <a:rPr lang="en-US" altLang="ko-KR" sz="1200" b="0" i="1" smtClean="0">
                              <a:solidFill>
                                <a:schemeClr val="tx1">
                                  <a:lumMod val="65000"/>
                                  <a:lumOff val="35000"/>
                                </a:schemeClr>
                              </a:solidFill>
                              <a:latin typeface="Cambria Math" panose="02040503050406030204" pitchFamily="18" charset="0"/>
                            </a:rPr>
                          </m:ctrlPr>
                        </m:dPr>
                        <m:e>
                          <m:r>
                            <m:rPr>
                              <m:sty m:val="p"/>
                            </m:rPr>
                            <a:rPr lang="en-US" altLang="ko-KR" sz="1200" b="0" i="0" smtClean="0">
                              <a:solidFill>
                                <a:schemeClr val="tx1">
                                  <a:lumMod val="65000"/>
                                  <a:lumOff val="35000"/>
                                </a:schemeClr>
                              </a:solidFill>
                              <a:latin typeface="Cambria Math" panose="02040503050406030204" pitchFamily="18" charset="0"/>
                            </a:rPr>
                            <m:t>Field</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of</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View</m:t>
                          </m:r>
                        </m:e>
                      </m:d>
                      <m:r>
                        <a:rPr lang="en-US" altLang="ko-KR" sz="1200" b="0" i="0" smtClean="0">
                          <a:solidFill>
                            <a:schemeClr val="tx1">
                              <a:lumMod val="65000"/>
                              <a:lumOff val="35000"/>
                            </a:schemeClr>
                          </a:solidFill>
                          <a:latin typeface="Cambria Math" panose="02040503050406030204" pitchFamily="18" charset="0"/>
                        </a:rPr>
                        <m:t>:</m:t>
                      </m:r>
                      <m:r>
                        <m:rPr>
                          <m:sty m:val="p"/>
                        </m:rPr>
                        <a:rPr lang="en-US" altLang="ko-KR" sz="1200" b="0" i="0" smtClean="0">
                          <a:solidFill>
                            <a:schemeClr val="tx1">
                              <a:lumMod val="65000"/>
                              <a:lumOff val="35000"/>
                            </a:schemeClr>
                          </a:solidFill>
                          <a:latin typeface="Cambria Math" panose="02040503050406030204" pitchFamily="18" charset="0"/>
                        </a:rPr>
                        <m:t>The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whole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range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of</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view</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which</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camera</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can</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capture</m:t>
                      </m:r>
                    </m:oMath>
                  </m:oMathPara>
                </a14:m>
                <a:endParaRPr lang="en-US" altLang="ko-KR" sz="1200" dirty="0">
                  <a:solidFill>
                    <a:schemeClr val="tx1">
                      <a:lumMod val="65000"/>
                      <a:lumOff val="35000"/>
                    </a:schemeClr>
                  </a:solidFill>
                </a:endParaRPr>
              </a:p>
              <a:p>
                <a:pPr/>
                <a14:m>
                  <m:oMathPara xmlns:m="http://schemas.openxmlformats.org/officeDocument/2006/math">
                    <m:oMathParaPr>
                      <m:jc m:val="left"/>
                    </m:oMathParaPr>
                    <m:oMath xmlns:m="http://schemas.openxmlformats.org/officeDocument/2006/math">
                      <m:r>
                        <m:rPr>
                          <m:sty m:val="p"/>
                        </m:rPr>
                        <a:rPr lang="en-US" altLang="ko-KR" sz="1200" b="0" i="0" smtClean="0">
                          <a:solidFill>
                            <a:schemeClr val="tx1">
                              <a:lumMod val="65000"/>
                              <a:lumOff val="35000"/>
                            </a:schemeClr>
                          </a:solidFill>
                          <a:latin typeface="Cambria Math" panose="02040503050406030204" pitchFamily="18" charset="0"/>
                        </a:rPr>
                        <m:t>Unit</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Distance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of</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FOV</m:t>
                      </m:r>
                      <m:r>
                        <a:rPr lang="en-US" altLang="ko-KR" sz="1200" b="0" i="0" smtClean="0">
                          <a:solidFill>
                            <a:schemeClr val="tx1">
                              <a:lumMod val="65000"/>
                              <a:lumOff val="35000"/>
                            </a:schemeClr>
                          </a:solidFill>
                          <a:latin typeface="Cambria Math" panose="02040503050406030204" pitchFamily="18" charset="0"/>
                        </a:rPr>
                        <m:t>:</m:t>
                      </m:r>
                      <m:r>
                        <m:rPr>
                          <m:sty m:val="p"/>
                        </m:rPr>
                        <a:rPr lang="en-US" altLang="ko-KR" sz="1200" b="0" i="0" smtClean="0">
                          <a:solidFill>
                            <a:schemeClr val="tx1">
                              <a:lumMod val="65000"/>
                              <a:lumOff val="35000"/>
                            </a:schemeClr>
                          </a:solidFill>
                          <a:latin typeface="Cambria Math" panose="02040503050406030204" pitchFamily="18" charset="0"/>
                        </a:rPr>
                        <m:t>Unit</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Distance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which</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each</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pixel</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of</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image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sensor</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performs</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about</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FOV</m:t>
                      </m:r>
                      <m:r>
                        <a:rPr lang="en-US" altLang="ko-KR" sz="1200" b="0" i="0" smtClean="0">
                          <a:solidFill>
                            <a:schemeClr val="tx1">
                              <a:lumMod val="65000"/>
                              <a:lumOff val="35000"/>
                            </a:schemeClr>
                          </a:solidFill>
                          <a:latin typeface="Cambria Math" panose="02040503050406030204" pitchFamily="18" charset="0"/>
                        </a:rPr>
                        <m:t> </m:t>
                      </m:r>
                    </m:oMath>
                  </m:oMathPara>
                </a14:m>
                <a:endParaRPr lang="en-US" altLang="ko-KR" sz="1200" dirty="0">
                  <a:solidFill>
                    <a:schemeClr val="tx1">
                      <a:lumMod val="65000"/>
                      <a:lumOff val="35000"/>
                    </a:schemeClr>
                  </a:solidFill>
                </a:endParaRPr>
              </a:p>
            </p:txBody>
          </p:sp>
        </mc:Choice>
        <mc:Fallback xmlns="">
          <p:sp>
            <p:nvSpPr>
              <p:cNvPr id="9" name="TextBox 8">
                <a:extLst>
                  <a:ext uri="{FF2B5EF4-FFF2-40B4-BE49-F238E27FC236}">
                    <a16:creationId xmlns:a16="http://schemas.microsoft.com/office/drawing/2014/main" id="{CE0BF006-448F-01E1-22A7-884730ECF96B}"/>
                  </a:ext>
                </a:extLst>
              </p:cNvPr>
              <p:cNvSpPr txBox="1">
                <a:spLocks noRot="1" noChangeAspect="1" noMove="1" noResize="1" noEditPoints="1" noAdjustHandles="1" noChangeArrowheads="1" noChangeShapeType="1" noTextEdit="1"/>
              </p:cNvSpPr>
              <p:nvPr/>
            </p:nvSpPr>
            <p:spPr>
              <a:xfrm>
                <a:off x="0" y="6396335"/>
                <a:ext cx="5683250" cy="461665"/>
              </a:xfrm>
              <a:prstGeom prst="rect">
                <a:avLst/>
              </a:prstGeom>
              <a:blipFill>
                <a:blip r:embed="rId10"/>
                <a:stretch>
                  <a:fillRect r="-4721" b="-3947"/>
                </a:stretch>
              </a:blipFill>
            </p:spPr>
            <p:txBody>
              <a:bodyPr/>
              <a:lstStyle/>
              <a:p>
                <a:r>
                  <a:rPr lang="ko-KR" altLang="en-US">
                    <a:noFill/>
                  </a:rPr>
                  <a:t> </a:t>
                </a:r>
              </a:p>
            </p:txBody>
          </p:sp>
        </mc:Fallback>
      </mc:AlternateContent>
      <p:cxnSp>
        <p:nvCxnSpPr>
          <p:cNvPr id="13" name="연결선: 구부러짐 12">
            <a:extLst>
              <a:ext uri="{FF2B5EF4-FFF2-40B4-BE49-F238E27FC236}">
                <a16:creationId xmlns:a16="http://schemas.microsoft.com/office/drawing/2014/main" id="{4C14A11F-B284-6056-9425-445CE1E8408B}"/>
              </a:ext>
            </a:extLst>
          </p:cNvPr>
          <p:cNvCxnSpPr>
            <a:cxnSpLocks/>
          </p:cNvCxnSpPr>
          <p:nvPr/>
        </p:nvCxnSpPr>
        <p:spPr>
          <a:xfrm>
            <a:off x="6332578" y="5239775"/>
            <a:ext cx="1703201" cy="45763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26" name="그림 25">
            <a:extLst>
              <a:ext uri="{FF2B5EF4-FFF2-40B4-BE49-F238E27FC236}">
                <a16:creationId xmlns:a16="http://schemas.microsoft.com/office/drawing/2014/main" id="{B55A284C-06AE-9414-75ED-FAAA31D4EEB8}"/>
              </a:ext>
            </a:extLst>
          </p:cNvPr>
          <p:cNvPicPr>
            <a:picLocks noChangeAspect="1"/>
          </p:cNvPicPr>
          <p:nvPr/>
        </p:nvPicPr>
        <p:blipFill>
          <a:blip r:embed="rId11"/>
          <a:stretch>
            <a:fillRect/>
          </a:stretch>
        </p:blipFill>
        <p:spPr>
          <a:xfrm>
            <a:off x="3615274" y="1490361"/>
            <a:ext cx="2798226" cy="4032834"/>
          </a:xfrm>
          <a:prstGeom prst="rect">
            <a:avLst/>
          </a:prstGeom>
        </p:spPr>
      </p:pic>
      <p:sp>
        <p:nvSpPr>
          <p:cNvPr id="27" name="화살표: 오른쪽 26">
            <a:extLst>
              <a:ext uri="{FF2B5EF4-FFF2-40B4-BE49-F238E27FC236}">
                <a16:creationId xmlns:a16="http://schemas.microsoft.com/office/drawing/2014/main" id="{98E51132-5AC9-229B-E746-118EC6D56727}"/>
              </a:ext>
            </a:extLst>
          </p:cNvPr>
          <p:cNvSpPr/>
          <p:nvPr/>
        </p:nvSpPr>
        <p:spPr>
          <a:xfrm>
            <a:off x="3344871" y="3205988"/>
            <a:ext cx="385010" cy="30079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0" name="그룹 39">
            <a:extLst>
              <a:ext uri="{FF2B5EF4-FFF2-40B4-BE49-F238E27FC236}">
                <a16:creationId xmlns:a16="http://schemas.microsoft.com/office/drawing/2014/main" id="{53154561-5FBE-BA7E-EEBD-A3BD03F0E84D}"/>
              </a:ext>
            </a:extLst>
          </p:cNvPr>
          <p:cNvGrpSpPr/>
          <p:nvPr/>
        </p:nvGrpSpPr>
        <p:grpSpPr>
          <a:xfrm>
            <a:off x="8374504" y="4978204"/>
            <a:ext cx="1900968" cy="1317885"/>
            <a:chOff x="9937396" y="567707"/>
            <a:chExt cx="1900968" cy="1317885"/>
          </a:xfrm>
        </p:grpSpPr>
        <p:pic>
          <p:nvPicPr>
            <p:cNvPr id="41" name="그림 40" descr="텍스트, 측정 스틱, 자, 흑백이(가) 표시된 사진&#10;&#10;자동 생성된 설명">
              <a:extLst>
                <a:ext uri="{FF2B5EF4-FFF2-40B4-BE49-F238E27FC236}">
                  <a16:creationId xmlns:a16="http://schemas.microsoft.com/office/drawing/2014/main" id="{4132D7C4-E5EE-3087-BD84-ACAAA357928A}"/>
                </a:ext>
              </a:extLst>
            </p:cNvPr>
            <p:cNvPicPr>
              <a:picLocks noChangeAspect="1"/>
            </p:cNvPicPr>
            <p:nvPr/>
          </p:nvPicPr>
          <p:blipFill>
            <a:blip r:embed="rId12"/>
            <a:stretch>
              <a:fillRect/>
            </a:stretch>
          </p:blipFill>
          <p:spPr>
            <a:xfrm>
              <a:off x="9937396" y="567707"/>
              <a:ext cx="1900968" cy="1317885"/>
            </a:xfrm>
            <a:prstGeom prst="rect">
              <a:avLst/>
            </a:prstGeom>
            <a:ln w="19050">
              <a:solidFill>
                <a:schemeClr val="tx1"/>
              </a:solidFill>
            </a:ln>
          </p:spPr>
        </p:pic>
        <p:pic>
          <p:nvPicPr>
            <p:cNvPr id="42" name="그림 41" descr="의류, 블랙, 패브릭, 그레이이(가) 표시된 사진&#10;&#10;자동 생성된 설명">
              <a:extLst>
                <a:ext uri="{FF2B5EF4-FFF2-40B4-BE49-F238E27FC236}">
                  <a16:creationId xmlns:a16="http://schemas.microsoft.com/office/drawing/2014/main" id="{036BBCC7-F754-2482-40A3-937AB4C9A34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37396" y="575677"/>
              <a:ext cx="1900967" cy="392697"/>
            </a:xfrm>
            <a:prstGeom prst="rect">
              <a:avLst/>
            </a:prstGeom>
            <a:ln w="19050">
              <a:solidFill>
                <a:schemeClr val="tx1"/>
              </a:solidFill>
            </a:ln>
          </p:spPr>
        </p:pic>
      </p:grpSp>
      <p:sp>
        <p:nvSpPr>
          <p:cNvPr id="43" name="화살표: 오른쪽 42">
            <a:extLst>
              <a:ext uri="{FF2B5EF4-FFF2-40B4-BE49-F238E27FC236}">
                <a16:creationId xmlns:a16="http://schemas.microsoft.com/office/drawing/2014/main" id="{AED3AEC6-F76D-9593-BC10-1EB0834E893D}"/>
              </a:ext>
            </a:extLst>
          </p:cNvPr>
          <p:cNvSpPr/>
          <p:nvPr/>
        </p:nvSpPr>
        <p:spPr>
          <a:xfrm>
            <a:off x="6332578" y="3205987"/>
            <a:ext cx="385010" cy="30079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151F5149-85F2-AEB0-60EE-622B27B5765B}"/>
              </a:ext>
            </a:extLst>
          </p:cNvPr>
          <p:cNvSpPr txBox="1"/>
          <p:nvPr/>
        </p:nvSpPr>
        <p:spPr>
          <a:xfrm>
            <a:off x="8296334" y="6339199"/>
            <a:ext cx="2057305"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Image captured by 2D camera</a:t>
            </a:r>
            <a:endParaRPr lang="ko-KR" altLang="en-US" sz="1200" dirty="0">
              <a:latin typeface="Times New Roman" panose="02020603050405020304" pitchFamily="18" charset="0"/>
              <a:cs typeface="Times New Roman" panose="02020603050405020304" pitchFamily="18" charset="0"/>
            </a:endParaRPr>
          </a:p>
        </p:txBody>
      </p:sp>
      <p:cxnSp>
        <p:nvCxnSpPr>
          <p:cNvPr id="57" name="직선 연결선 56">
            <a:extLst>
              <a:ext uri="{FF2B5EF4-FFF2-40B4-BE49-F238E27FC236}">
                <a16:creationId xmlns:a16="http://schemas.microsoft.com/office/drawing/2014/main" id="{BA30A412-63A9-555B-9220-2A6625443AF9}"/>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4158B46-7877-1506-47C6-E95A28BCDA13}"/>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190536"/>
      </p:ext>
    </p:extLst>
  </p:cSld>
  <p:clrMapOvr>
    <a:masterClrMapping/>
  </p:clrMapOvr>
  <mc:AlternateContent xmlns:mc="http://schemas.openxmlformats.org/markup-compatibility/2006" xmlns:p14="http://schemas.microsoft.com/office/powerpoint/2010/main">
    <mc:Choice Requires="p14">
      <p:transition spd="slow" p14:dur="2000" advTm="99608"/>
    </mc:Choice>
    <mc:Fallback xmlns="">
      <p:transition spd="slow" advTm="996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FD5AC-62C8-F8FD-9732-EFEE60259A3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45BA6D-7929-CB62-919F-0AA9514CB7CB}"/>
              </a:ext>
            </a:extLst>
          </p:cNvPr>
          <p:cNvSpPr txBox="1"/>
          <p:nvPr/>
        </p:nvSpPr>
        <p:spPr>
          <a:xfrm>
            <a:off x="-1" y="0"/>
            <a:ext cx="3836369" cy="523220"/>
          </a:xfrm>
          <a:prstGeom prst="rect">
            <a:avLst/>
          </a:prstGeom>
          <a:noFill/>
        </p:spPr>
        <p:txBody>
          <a:bodyPr wrap="square" rtlCol="0">
            <a:spAutoFit/>
          </a:bodyPr>
          <a:lstStyle/>
          <a:p>
            <a:r>
              <a:rPr lang="en-US" altLang="ko-KR" sz="2800" dirty="0">
                <a:latin typeface="Times New Roman"/>
                <a:ea typeface="맑은 고딕"/>
                <a:cs typeface="Times New Roman"/>
              </a:rPr>
              <a:t>3. Hardware: </a:t>
            </a:r>
            <a:r>
              <a:rPr lang="en-US" altLang="ko-KR" sz="2400" dirty="0">
                <a:latin typeface="Times New Roman"/>
                <a:ea typeface="맑은 고딕"/>
                <a:cs typeface="Times New Roman"/>
              </a:rPr>
              <a:t>Overview</a:t>
            </a:r>
            <a:endParaRPr lang="en-US" altLang="ko-KR" sz="2800" dirty="0">
              <a:latin typeface="Times New Roman"/>
              <a:ea typeface="맑은 고딕"/>
              <a:cs typeface="Times New Roman"/>
            </a:endParaRPr>
          </a:p>
        </p:txBody>
      </p:sp>
      <p:sp>
        <p:nvSpPr>
          <p:cNvPr id="14" name="직각 삼각형 13">
            <a:extLst>
              <a:ext uri="{FF2B5EF4-FFF2-40B4-BE49-F238E27FC236}">
                <a16:creationId xmlns:a16="http://schemas.microsoft.com/office/drawing/2014/main" id="{0C29C79A-4BE0-D01B-F4CE-0D5E29148D3A}"/>
              </a:ext>
            </a:extLst>
          </p:cNvPr>
          <p:cNvSpPr/>
          <p:nvPr/>
        </p:nvSpPr>
        <p:spPr>
          <a:xfrm rot="7710249">
            <a:off x="5137058" y="149898"/>
            <a:ext cx="684948" cy="1630918"/>
          </a:xfrm>
          <a:prstGeom prst="r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6" name="그룹 115">
            <a:extLst>
              <a:ext uri="{FF2B5EF4-FFF2-40B4-BE49-F238E27FC236}">
                <a16:creationId xmlns:a16="http://schemas.microsoft.com/office/drawing/2014/main" id="{87E96AE0-DB0F-FDED-B0AB-570CF84BB8BE}"/>
              </a:ext>
            </a:extLst>
          </p:cNvPr>
          <p:cNvGrpSpPr/>
          <p:nvPr/>
        </p:nvGrpSpPr>
        <p:grpSpPr>
          <a:xfrm>
            <a:off x="906584" y="1205987"/>
            <a:ext cx="6216111" cy="4725580"/>
            <a:chOff x="2868824" y="2021133"/>
            <a:chExt cx="3694299" cy="2793229"/>
          </a:xfrm>
        </p:grpSpPr>
        <p:pic>
          <p:nvPicPr>
            <p:cNvPr id="25" name="그림 24">
              <a:extLst>
                <a:ext uri="{FF2B5EF4-FFF2-40B4-BE49-F238E27FC236}">
                  <a16:creationId xmlns:a16="http://schemas.microsoft.com/office/drawing/2014/main" id="{8951CF32-5621-5F25-F8AC-BC2B0D33E5C8}"/>
                </a:ext>
              </a:extLst>
            </p:cNvPr>
            <p:cNvPicPr>
              <a:picLocks noChangeAspect="1"/>
            </p:cNvPicPr>
            <p:nvPr/>
          </p:nvPicPr>
          <p:blipFill>
            <a:blip r:embed="rId3"/>
            <a:stretch>
              <a:fillRect/>
            </a:stretch>
          </p:blipFill>
          <p:spPr>
            <a:xfrm>
              <a:off x="2868824" y="2043637"/>
              <a:ext cx="3694299" cy="2770725"/>
            </a:xfrm>
            <a:prstGeom prst="roundRect">
              <a:avLst>
                <a:gd name="adj" fmla="val 12980"/>
              </a:avLst>
            </a:prstGeom>
            <a:ln w="19050">
              <a:solidFill>
                <a:schemeClr val="tx1">
                  <a:lumMod val="95000"/>
                  <a:lumOff val="5000"/>
                </a:schemeClr>
              </a:solidFill>
              <a:prstDash val="solid"/>
            </a:ln>
          </p:spPr>
        </p:pic>
        <p:sp>
          <p:nvSpPr>
            <p:cNvPr id="26" name="사각형: 둥근 모서리 25">
              <a:extLst>
                <a:ext uri="{FF2B5EF4-FFF2-40B4-BE49-F238E27FC236}">
                  <a16:creationId xmlns:a16="http://schemas.microsoft.com/office/drawing/2014/main" id="{6AFB030B-9B69-1CE5-0EFB-DD5FB20B4392}"/>
                </a:ext>
              </a:extLst>
            </p:cNvPr>
            <p:cNvSpPr/>
            <p:nvPr/>
          </p:nvSpPr>
          <p:spPr>
            <a:xfrm>
              <a:off x="3610850" y="2043636"/>
              <a:ext cx="730492" cy="1025429"/>
            </a:xfrm>
            <a:prstGeom prst="roundRect">
              <a:avLst/>
            </a:prstGeom>
            <a:solidFill>
              <a:schemeClr val="tx1">
                <a:alpha val="3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C032EB5A-1C6C-286A-4C27-0D782A905C9A}"/>
                </a:ext>
              </a:extLst>
            </p:cNvPr>
            <p:cNvSpPr/>
            <p:nvPr/>
          </p:nvSpPr>
          <p:spPr>
            <a:xfrm>
              <a:off x="4509253" y="2021133"/>
              <a:ext cx="653069" cy="631729"/>
            </a:xfrm>
            <a:prstGeom prst="roundRect">
              <a:avLst/>
            </a:prstGeom>
            <a:solidFill>
              <a:schemeClr val="tx1">
                <a:alpha val="3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27">
              <a:extLst>
                <a:ext uri="{FF2B5EF4-FFF2-40B4-BE49-F238E27FC236}">
                  <a16:creationId xmlns:a16="http://schemas.microsoft.com/office/drawing/2014/main" id="{37E4816E-EA6F-5EE3-F505-D9239F446F22}"/>
                </a:ext>
              </a:extLst>
            </p:cNvPr>
            <p:cNvSpPr/>
            <p:nvPr/>
          </p:nvSpPr>
          <p:spPr>
            <a:xfrm>
              <a:off x="4509252" y="2753200"/>
              <a:ext cx="653069" cy="1147715"/>
            </a:xfrm>
            <a:prstGeom prst="roundRect">
              <a:avLst/>
            </a:prstGeom>
            <a:solidFill>
              <a:schemeClr val="tx1">
                <a:alpha val="3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9B220E87-E6FE-11FE-965F-191EC7699580}"/>
                </a:ext>
              </a:extLst>
            </p:cNvPr>
            <p:cNvSpPr txBox="1"/>
            <p:nvPr/>
          </p:nvSpPr>
          <p:spPr>
            <a:xfrm>
              <a:off x="3556996" y="3091569"/>
              <a:ext cx="838200" cy="191019"/>
            </a:xfrm>
            <a:prstGeom prst="rect">
              <a:avLst/>
            </a:prstGeom>
            <a:solidFill>
              <a:schemeClr val="tx1">
                <a:alpha val="34000"/>
              </a:schemeClr>
            </a:solidFill>
          </p:spPr>
          <p:txBody>
            <a:bodyPr wrap="square" rtlCol="0">
              <a:spAutoFit/>
            </a:bodyPr>
            <a:lstStyle>
              <a:defPPr>
                <a:defRPr lang="ko-KR"/>
              </a:defPPr>
              <a:lvl1pPr algn="ctr">
                <a:defRPr sz="1100">
                  <a:solidFill>
                    <a:schemeClr val="bg1"/>
                  </a:solidFill>
                  <a:latin typeface="Times New Roman" panose="02020603050405020304" pitchFamily="18" charset="0"/>
                  <a:cs typeface="Times New Roman" panose="02020603050405020304" pitchFamily="18" charset="0"/>
                </a:defRPr>
              </a:lvl1pPr>
            </a:lstStyle>
            <a:p>
              <a:r>
                <a:rPr lang="en-US" altLang="ko-KR" sz="1500" dirty="0"/>
                <a:t>Line Laser</a:t>
              </a:r>
              <a:endParaRPr lang="ko-KR" altLang="en-US" sz="1500" dirty="0"/>
            </a:p>
          </p:txBody>
        </p:sp>
        <p:sp>
          <p:nvSpPr>
            <p:cNvPr id="30" name="TextBox 29">
              <a:extLst>
                <a:ext uri="{FF2B5EF4-FFF2-40B4-BE49-F238E27FC236}">
                  <a16:creationId xmlns:a16="http://schemas.microsoft.com/office/drawing/2014/main" id="{155A721F-14CD-B461-1024-8E39A7704ECD}"/>
                </a:ext>
              </a:extLst>
            </p:cNvPr>
            <p:cNvSpPr txBox="1"/>
            <p:nvPr/>
          </p:nvSpPr>
          <p:spPr>
            <a:xfrm>
              <a:off x="5175021" y="2223197"/>
              <a:ext cx="838200" cy="191019"/>
            </a:xfrm>
            <a:prstGeom prst="rect">
              <a:avLst/>
            </a:prstGeom>
            <a:solidFill>
              <a:schemeClr val="tx1">
                <a:alpha val="60000"/>
              </a:schemeClr>
            </a:solidFill>
          </p:spPr>
          <p:txBody>
            <a:bodyPr wrap="square" rtlCol="0">
              <a:spAutoFit/>
            </a:bodyPr>
            <a:lstStyle/>
            <a:p>
              <a:pPr algn="ctr"/>
              <a:r>
                <a:rPr lang="en-US" altLang="ko-KR" sz="1500" dirty="0">
                  <a:solidFill>
                    <a:schemeClr val="bg1"/>
                  </a:solidFill>
                  <a:latin typeface="Times New Roman" panose="02020603050405020304" pitchFamily="18" charset="0"/>
                  <a:cs typeface="Times New Roman" panose="02020603050405020304" pitchFamily="18" charset="0"/>
                </a:rPr>
                <a:t>2D Camera</a:t>
              </a:r>
              <a:endParaRPr lang="ko-KR" altLang="en-US" sz="1500" dirty="0">
                <a:solidFill>
                  <a:schemeClr val="bg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8832BA3A-6DDE-0DCA-15B4-EF28AE0019FE}"/>
                </a:ext>
              </a:extLst>
            </p:cNvPr>
            <p:cNvSpPr txBox="1"/>
            <p:nvPr/>
          </p:nvSpPr>
          <p:spPr>
            <a:xfrm>
              <a:off x="4251158" y="3931030"/>
              <a:ext cx="1169256" cy="191019"/>
            </a:xfrm>
            <a:prstGeom prst="rect">
              <a:avLst/>
            </a:prstGeom>
            <a:solidFill>
              <a:schemeClr val="tx1">
                <a:alpha val="65000"/>
              </a:schemeClr>
            </a:solidFill>
          </p:spPr>
          <p:txBody>
            <a:bodyPr wrap="square" rtlCol="0">
              <a:spAutoFit/>
            </a:bodyPr>
            <a:lstStyle>
              <a:defPPr>
                <a:defRPr lang="ko-KR"/>
              </a:defPPr>
              <a:lvl1pPr algn="ctr">
                <a:defRPr sz="1100">
                  <a:solidFill>
                    <a:schemeClr val="bg1"/>
                  </a:solidFill>
                  <a:latin typeface="Times New Roman" panose="02020603050405020304" pitchFamily="18" charset="0"/>
                  <a:cs typeface="Times New Roman" panose="02020603050405020304" pitchFamily="18" charset="0"/>
                </a:defRPr>
              </a:lvl1pPr>
            </a:lstStyle>
            <a:p>
              <a:r>
                <a:rPr lang="en-US" altLang="ko-KR" sz="1500" dirty="0"/>
                <a:t>Telecentric Lens</a:t>
              </a:r>
              <a:endParaRPr lang="ko-KR" altLang="en-US" sz="1500" dirty="0"/>
            </a:p>
          </p:txBody>
        </p:sp>
      </p:grpSp>
      <p:pic>
        <p:nvPicPr>
          <p:cNvPr id="5" name="그림 4" descr="주방가전, 실내, 가전, 바닥이(가) 표시된 사진&#10;&#10;자동 생성된 설명">
            <a:extLst>
              <a:ext uri="{FF2B5EF4-FFF2-40B4-BE49-F238E27FC236}">
                <a16:creationId xmlns:a16="http://schemas.microsoft.com/office/drawing/2014/main" id="{FBBADEB1-CF23-2CAB-BBF2-A33AD45D82F3}"/>
              </a:ext>
            </a:extLst>
          </p:cNvPr>
          <p:cNvPicPr>
            <a:picLocks noChangeAspect="1"/>
          </p:cNvPicPr>
          <p:nvPr/>
        </p:nvPicPr>
        <p:blipFill>
          <a:blip r:embed="rId4"/>
          <a:stretch>
            <a:fillRect/>
          </a:stretch>
        </p:blipFill>
        <p:spPr>
          <a:xfrm>
            <a:off x="8006643" y="1244058"/>
            <a:ext cx="3222041" cy="4687510"/>
          </a:xfrm>
          <a:prstGeom prst="roundRect">
            <a:avLst>
              <a:gd name="adj" fmla="val 12980"/>
            </a:avLst>
          </a:prstGeom>
          <a:ln w="19050">
            <a:solidFill>
              <a:schemeClr val="tx1">
                <a:lumMod val="95000"/>
                <a:lumOff val="5000"/>
              </a:schemeClr>
            </a:solidFill>
            <a:prstDash val="solid"/>
          </a:ln>
        </p:spPr>
      </p:pic>
      <p:sp>
        <p:nvSpPr>
          <p:cNvPr id="130" name="사각형: 둥근 모서리 129">
            <a:extLst>
              <a:ext uri="{FF2B5EF4-FFF2-40B4-BE49-F238E27FC236}">
                <a16:creationId xmlns:a16="http://schemas.microsoft.com/office/drawing/2014/main" id="{CC787DAE-ABAA-87A8-184D-98853A8AE41D}"/>
              </a:ext>
            </a:extLst>
          </p:cNvPr>
          <p:cNvSpPr/>
          <p:nvPr/>
        </p:nvSpPr>
        <p:spPr>
          <a:xfrm>
            <a:off x="1790533" y="4848724"/>
            <a:ext cx="4600520" cy="1046747"/>
          </a:xfrm>
          <a:prstGeom prst="roundRect">
            <a:avLst/>
          </a:prstGeom>
          <a:solidFill>
            <a:schemeClr val="tx1">
              <a:alpha val="3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TextBox 130">
            <a:extLst>
              <a:ext uri="{FF2B5EF4-FFF2-40B4-BE49-F238E27FC236}">
                <a16:creationId xmlns:a16="http://schemas.microsoft.com/office/drawing/2014/main" id="{D3F9CBA9-C7CD-4E5B-77AB-2BB0DF1287B7}"/>
              </a:ext>
            </a:extLst>
          </p:cNvPr>
          <p:cNvSpPr txBox="1"/>
          <p:nvPr/>
        </p:nvSpPr>
        <p:spPr>
          <a:xfrm>
            <a:off x="4989121" y="5510115"/>
            <a:ext cx="1309412" cy="323166"/>
          </a:xfrm>
          <a:prstGeom prst="rect">
            <a:avLst/>
          </a:prstGeom>
          <a:solidFill>
            <a:schemeClr val="tx1">
              <a:alpha val="65000"/>
            </a:schemeClr>
          </a:solidFill>
        </p:spPr>
        <p:txBody>
          <a:bodyPr wrap="square" rtlCol="0">
            <a:spAutoFit/>
          </a:bodyPr>
          <a:lstStyle>
            <a:defPPr>
              <a:defRPr lang="ko-KR"/>
            </a:defPPr>
            <a:lvl1pPr algn="ctr">
              <a:defRPr sz="1100">
                <a:solidFill>
                  <a:schemeClr val="bg1"/>
                </a:solidFill>
                <a:latin typeface="Times New Roman" panose="02020603050405020304" pitchFamily="18" charset="0"/>
                <a:cs typeface="Times New Roman" panose="02020603050405020304" pitchFamily="18" charset="0"/>
              </a:defRPr>
            </a:lvl1pPr>
          </a:lstStyle>
          <a:p>
            <a:r>
              <a:rPr lang="en-US" altLang="ko-KR" sz="1500" dirty="0"/>
              <a:t>Conveyor Belt</a:t>
            </a:r>
            <a:endParaRPr lang="ko-KR" altLang="en-US" sz="1500" dirty="0"/>
          </a:p>
        </p:txBody>
      </p:sp>
      <p:sp>
        <p:nvSpPr>
          <p:cNvPr id="132" name="TextBox 131">
            <a:extLst>
              <a:ext uri="{FF2B5EF4-FFF2-40B4-BE49-F238E27FC236}">
                <a16:creationId xmlns:a16="http://schemas.microsoft.com/office/drawing/2014/main" id="{5A553951-5FC5-82B2-5733-1A20F96F42C9}"/>
              </a:ext>
            </a:extLst>
          </p:cNvPr>
          <p:cNvSpPr txBox="1"/>
          <p:nvPr/>
        </p:nvSpPr>
        <p:spPr>
          <a:xfrm>
            <a:off x="8932045" y="1594006"/>
            <a:ext cx="1309412" cy="553998"/>
          </a:xfrm>
          <a:prstGeom prst="rect">
            <a:avLst/>
          </a:prstGeom>
          <a:solidFill>
            <a:schemeClr val="tx1">
              <a:alpha val="65000"/>
            </a:schemeClr>
          </a:solidFill>
        </p:spPr>
        <p:txBody>
          <a:bodyPr wrap="square" rtlCol="0">
            <a:spAutoFit/>
          </a:bodyPr>
          <a:lstStyle>
            <a:defPPr>
              <a:defRPr lang="ko-KR"/>
            </a:defPPr>
            <a:lvl1pPr algn="ctr">
              <a:defRPr sz="1100">
                <a:solidFill>
                  <a:schemeClr val="bg1"/>
                </a:solidFill>
                <a:latin typeface="Times New Roman" panose="02020603050405020304" pitchFamily="18" charset="0"/>
                <a:cs typeface="Times New Roman" panose="02020603050405020304" pitchFamily="18" charset="0"/>
              </a:defRPr>
            </a:lvl1pPr>
          </a:lstStyle>
          <a:p>
            <a:r>
              <a:rPr lang="en-US" altLang="ko-KR" sz="1500" dirty="0"/>
              <a:t>Blocking Light</a:t>
            </a:r>
            <a:endParaRPr lang="ko-KR" altLang="en-US" sz="1500" dirty="0"/>
          </a:p>
        </p:txBody>
      </p:sp>
      <p:sp>
        <p:nvSpPr>
          <p:cNvPr id="143" name="TextBox 142">
            <a:extLst>
              <a:ext uri="{FF2B5EF4-FFF2-40B4-BE49-F238E27FC236}">
                <a16:creationId xmlns:a16="http://schemas.microsoft.com/office/drawing/2014/main" id="{A4F5B5DC-F676-166A-BFBD-37D0718AE329}"/>
              </a:ext>
            </a:extLst>
          </p:cNvPr>
          <p:cNvSpPr txBox="1"/>
          <p:nvPr/>
        </p:nvSpPr>
        <p:spPr>
          <a:xfrm>
            <a:off x="906583" y="5999964"/>
            <a:ext cx="6216111" cy="523220"/>
          </a:xfrm>
          <a:prstGeom prst="rect">
            <a:avLst/>
          </a:prstGeom>
          <a:noFill/>
        </p:spPr>
        <p:txBody>
          <a:bodyPr wrap="square">
            <a:spAutoFit/>
          </a:bodyPr>
          <a:lstStyle/>
          <a:p>
            <a:pPr algn="ctr"/>
            <a:r>
              <a:rPr lang="en-US" altLang="ko-KR" sz="2800" dirty="0">
                <a:latin typeface="Times New Roman"/>
                <a:ea typeface="맑은 고딕"/>
                <a:cs typeface="Times New Roman"/>
              </a:rPr>
              <a:t>Internal</a:t>
            </a:r>
            <a:endParaRPr lang="ko-KR" altLang="en-US" sz="2800" dirty="0"/>
          </a:p>
        </p:txBody>
      </p:sp>
      <p:sp>
        <p:nvSpPr>
          <p:cNvPr id="144" name="TextBox 143">
            <a:extLst>
              <a:ext uri="{FF2B5EF4-FFF2-40B4-BE49-F238E27FC236}">
                <a16:creationId xmlns:a16="http://schemas.microsoft.com/office/drawing/2014/main" id="{439EEDB5-52C3-352A-0D4A-627435166CBD}"/>
              </a:ext>
            </a:extLst>
          </p:cNvPr>
          <p:cNvSpPr txBox="1"/>
          <p:nvPr/>
        </p:nvSpPr>
        <p:spPr>
          <a:xfrm>
            <a:off x="8006642" y="5999964"/>
            <a:ext cx="3222041" cy="523220"/>
          </a:xfrm>
          <a:prstGeom prst="rect">
            <a:avLst/>
          </a:prstGeom>
          <a:noFill/>
        </p:spPr>
        <p:txBody>
          <a:bodyPr wrap="square">
            <a:spAutoFit/>
          </a:bodyPr>
          <a:lstStyle/>
          <a:p>
            <a:pPr algn="ctr"/>
            <a:r>
              <a:rPr lang="en-US" altLang="ko-KR" sz="2800" dirty="0">
                <a:latin typeface="Times New Roman"/>
                <a:ea typeface="맑은 고딕"/>
                <a:cs typeface="Times New Roman"/>
              </a:rPr>
              <a:t>External</a:t>
            </a:r>
            <a:endParaRPr lang="ko-KR" altLang="en-US" sz="2800" dirty="0"/>
          </a:p>
        </p:txBody>
      </p:sp>
      <p:cxnSp>
        <p:nvCxnSpPr>
          <p:cNvPr id="149" name="직선 연결선 148">
            <a:extLst>
              <a:ext uri="{FF2B5EF4-FFF2-40B4-BE49-F238E27FC236}">
                <a16:creationId xmlns:a16="http://schemas.microsoft.com/office/drawing/2014/main" id="{52935BC1-7057-094D-4BD3-AB2C765E1C96}"/>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CA703D5-1AAE-C639-671C-B7E4D2DF885F}"/>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577707"/>
      </p:ext>
    </p:extLst>
  </p:cSld>
  <p:clrMapOvr>
    <a:masterClrMapping/>
  </p:clrMapOvr>
  <mc:AlternateContent xmlns:mc="http://schemas.openxmlformats.org/markup-compatibility/2006" xmlns:p14="http://schemas.microsoft.com/office/powerpoint/2010/main">
    <mc:Choice Requires="p14">
      <p:transition spd="slow" p14:dur="2000" advTm="19349"/>
    </mc:Choice>
    <mc:Fallback xmlns="">
      <p:transition spd="slow" advTm="1934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D1F9-6A8A-D897-F360-A7917C83DC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20D048-A5F7-18D0-4C3B-45DC4D5B1FE8}"/>
              </a:ext>
            </a:extLst>
          </p:cNvPr>
          <p:cNvSpPr txBox="1"/>
          <p:nvPr/>
        </p:nvSpPr>
        <p:spPr>
          <a:xfrm>
            <a:off x="-1" y="0"/>
            <a:ext cx="7272867" cy="523220"/>
          </a:xfrm>
          <a:prstGeom prst="rect">
            <a:avLst/>
          </a:prstGeom>
          <a:noFill/>
        </p:spPr>
        <p:txBody>
          <a:bodyPr wrap="square" rtlCol="0">
            <a:spAutoFit/>
          </a:bodyPr>
          <a:lstStyle/>
          <a:p>
            <a:r>
              <a:rPr lang="en-US" altLang="ko-KR" sz="2800" dirty="0">
                <a:latin typeface="Times New Roman"/>
                <a:ea typeface="맑은 고딕"/>
                <a:cs typeface="Times New Roman"/>
              </a:rPr>
              <a:t>3. Hardware: </a:t>
            </a:r>
            <a:r>
              <a:rPr lang="en-US" altLang="ko-KR" sz="2400" dirty="0">
                <a:latin typeface="Times New Roman"/>
                <a:ea typeface="맑은 고딕"/>
                <a:cs typeface="Times New Roman"/>
              </a:rPr>
              <a:t>Camera, Lens, Laser </a:t>
            </a:r>
            <a:endParaRPr lang="en-US" altLang="ko-KR" sz="2800" dirty="0">
              <a:latin typeface="Times New Roman"/>
              <a:ea typeface="맑은 고딕"/>
              <a:cs typeface="Times New Roman"/>
            </a:endParaRPr>
          </a:p>
        </p:txBody>
      </p:sp>
      <p:grpSp>
        <p:nvGrpSpPr>
          <p:cNvPr id="113" name="그룹 112">
            <a:extLst>
              <a:ext uri="{FF2B5EF4-FFF2-40B4-BE49-F238E27FC236}">
                <a16:creationId xmlns:a16="http://schemas.microsoft.com/office/drawing/2014/main" id="{7AD4089A-2681-1DBF-0791-C3CCD2CDE11E}"/>
              </a:ext>
            </a:extLst>
          </p:cNvPr>
          <p:cNvGrpSpPr/>
          <p:nvPr/>
        </p:nvGrpSpPr>
        <p:grpSpPr>
          <a:xfrm>
            <a:off x="364408" y="1084202"/>
            <a:ext cx="3570346" cy="1618343"/>
            <a:chOff x="7019067" y="1192342"/>
            <a:chExt cx="3570346" cy="1618343"/>
          </a:xfrm>
        </p:grpSpPr>
        <p:sp>
          <p:nvSpPr>
            <p:cNvPr id="65" name="TextBox 64">
              <a:extLst>
                <a:ext uri="{FF2B5EF4-FFF2-40B4-BE49-F238E27FC236}">
                  <a16:creationId xmlns:a16="http://schemas.microsoft.com/office/drawing/2014/main" id="{0CB43986-8E91-A6B1-0022-763776555640}"/>
                </a:ext>
              </a:extLst>
            </p:cNvPr>
            <p:cNvSpPr txBox="1"/>
            <p:nvPr/>
          </p:nvSpPr>
          <p:spPr>
            <a:xfrm>
              <a:off x="7148381" y="1610366"/>
              <a:ext cx="3441032" cy="1089594"/>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-Resolution: 2048x2048</a:t>
              </a:r>
            </a:p>
            <a:p>
              <a:pPr>
                <a:lnSpc>
                  <a:spcPct val="150000"/>
                </a:lnSpc>
              </a:pPr>
              <a:r>
                <a:rPr lang="en-US" altLang="ko-KR" sz="1500" dirty="0">
                  <a:latin typeface="Times New Roman" panose="02020603050405020304" pitchFamily="18" charset="0"/>
                  <a:cs typeface="Times New Roman" panose="02020603050405020304" pitchFamily="18" charset="0"/>
                </a:rPr>
                <a:t>-Pixel size: 5.5 µm x 5.5 µm</a:t>
              </a:r>
            </a:p>
            <a:p>
              <a:pPr>
                <a:lnSpc>
                  <a:spcPct val="150000"/>
                </a:lnSpc>
              </a:pPr>
              <a:r>
                <a:rPr lang="en-US" altLang="ko-KR" sz="1500" dirty="0">
                  <a:latin typeface="Times New Roman" panose="02020603050405020304" pitchFamily="18" charset="0"/>
                  <a:cs typeface="Times New Roman" panose="02020603050405020304" pitchFamily="18" charset="0"/>
                </a:rPr>
                <a:t>-Image sensor size: 11.26 mm x 11.26 mm</a:t>
              </a:r>
            </a:p>
          </p:txBody>
        </p:sp>
        <p:cxnSp>
          <p:nvCxnSpPr>
            <p:cNvPr id="68" name="직선 연결선 67">
              <a:extLst>
                <a:ext uri="{FF2B5EF4-FFF2-40B4-BE49-F238E27FC236}">
                  <a16:creationId xmlns:a16="http://schemas.microsoft.com/office/drawing/2014/main" id="{12539CA4-6CE9-A9B7-B7BE-C71445E1B2B4}"/>
                </a:ext>
              </a:extLst>
            </p:cNvPr>
            <p:cNvCxnSpPr>
              <a:cxnSpLocks/>
            </p:cNvCxnSpPr>
            <p:nvPr/>
          </p:nvCxnSpPr>
          <p:spPr>
            <a:xfrm>
              <a:off x="7211168" y="1645594"/>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66C39A33-E2E8-BC4F-9804-D667A2E992D2}"/>
                </a:ext>
              </a:extLst>
            </p:cNvPr>
            <p:cNvSpPr txBox="1"/>
            <p:nvPr/>
          </p:nvSpPr>
          <p:spPr>
            <a:xfrm>
              <a:off x="7161316" y="1265944"/>
              <a:ext cx="3228373" cy="369332"/>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tr-TR"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GS3-U3-41C6NIR-C</a:t>
              </a:r>
              <a:endParaRPr kumimoji="0" lang="ko-KR" altLang="en-US"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99" name="사각형: 둥근 모서리 98">
              <a:extLst>
                <a:ext uri="{FF2B5EF4-FFF2-40B4-BE49-F238E27FC236}">
                  <a16:creationId xmlns:a16="http://schemas.microsoft.com/office/drawing/2014/main" id="{21B51393-6F0C-717A-7B64-BFE07986726C}"/>
                </a:ext>
              </a:extLst>
            </p:cNvPr>
            <p:cNvSpPr/>
            <p:nvPr/>
          </p:nvSpPr>
          <p:spPr>
            <a:xfrm>
              <a:off x="7019067" y="1192342"/>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4" name="그룹 113">
            <a:extLst>
              <a:ext uri="{FF2B5EF4-FFF2-40B4-BE49-F238E27FC236}">
                <a16:creationId xmlns:a16="http://schemas.microsoft.com/office/drawing/2014/main" id="{5E226663-8B54-29EA-8645-77DC216CC644}"/>
              </a:ext>
            </a:extLst>
          </p:cNvPr>
          <p:cNvGrpSpPr/>
          <p:nvPr/>
        </p:nvGrpSpPr>
        <p:grpSpPr>
          <a:xfrm>
            <a:off x="4338535" y="1077977"/>
            <a:ext cx="3527385" cy="1624568"/>
            <a:chOff x="4139241" y="4487699"/>
            <a:chExt cx="3527385" cy="1624568"/>
          </a:xfrm>
        </p:grpSpPr>
        <p:sp>
          <p:nvSpPr>
            <p:cNvPr id="104" name="TextBox 103">
              <a:extLst>
                <a:ext uri="{FF2B5EF4-FFF2-40B4-BE49-F238E27FC236}">
                  <a16:creationId xmlns:a16="http://schemas.microsoft.com/office/drawing/2014/main" id="{132E0487-7CB3-F806-E8FE-629C3420BFD4}"/>
                </a:ext>
              </a:extLst>
            </p:cNvPr>
            <p:cNvSpPr txBox="1"/>
            <p:nvPr/>
          </p:nvSpPr>
          <p:spPr>
            <a:xfrm>
              <a:off x="4331342" y="4936488"/>
              <a:ext cx="3228373" cy="1086451"/>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W.D(mm): 130</a:t>
              </a:r>
            </a:p>
            <a:p>
              <a:pPr>
                <a:lnSpc>
                  <a:spcPct val="150000"/>
                </a:lnSpc>
              </a:pPr>
              <a:r>
                <a:rPr lang="en-US" altLang="ko-KR" sz="1500" dirty="0">
                  <a:latin typeface="Times New Roman" panose="02020603050405020304" pitchFamily="18" charset="0"/>
                  <a:cs typeface="Times New Roman" panose="02020603050405020304" pitchFamily="18" charset="0"/>
                </a:rPr>
                <a:t>- D.O.F(mm): 7</a:t>
              </a:r>
            </a:p>
            <a:p>
              <a:pPr>
                <a:lnSpc>
                  <a:spcPct val="150000"/>
                </a:lnSpc>
              </a:pPr>
              <a:r>
                <a:rPr lang="en-US" altLang="ko-KR" sz="1500" dirty="0">
                  <a:latin typeface="Times New Roman" panose="02020603050405020304" pitchFamily="18" charset="0"/>
                  <a:cs typeface="Times New Roman" panose="02020603050405020304" pitchFamily="18" charset="0"/>
                </a:rPr>
                <a:t>- Mag: 0.3X</a:t>
              </a:r>
            </a:p>
          </p:txBody>
        </p:sp>
        <p:cxnSp>
          <p:nvCxnSpPr>
            <p:cNvPr id="105" name="직선 연결선 104">
              <a:extLst>
                <a:ext uri="{FF2B5EF4-FFF2-40B4-BE49-F238E27FC236}">
                  <a16:creationId xmlns:a16="http://schemas.microsoft.com/office/drawing/2014/main" id="{72F49B1A-FC11-21F8-845A-0130DD8C58B4}"/>
                </a:ext>
              </a:extLst>
            </p:cNvPr>
            <p:cNvCxnSpPr>
              <a:cxnSpLocks/>
            </p:cNvCxnSpPr>
            <p:nvPr/>
          </p:nvCxnSpPr>
          <p:spPr>
            <a:xfrm>
              <a:off x="4331342" y="4947176"/>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103120FD-EB7F-100B-96A8-2B0A923A1C21}"/>
                </a:ext>
              </a:extLst>
            </p:cNvPr>
            <p:cNvSpPr txBox="1"/>
            <p:nvPr/>
          </p:nvSpPr>
          <p:spPr>
            <a:xfrm>
              <a:off x="4162968" y="4487699"/>
              <a:ext cx="3503658" cy="458074"/>
            </a:xfrm>
            <a:prstGeom prst="rect">
              <a:avLst/>
            </a:prstGeom>
            <a:noFill/>
          </p:spPr>
          <p:txBody>
            <a:bodyPr wrap="square">
              <a:spAutoFit/>
            </a:bodyPr>
            <a:lstStyle/>
            <a:p>
              <a:pPr algn="ctr">
                <a:lnSpc>
                  <a:spcPct val="150000"/>
                </a:lnSpc>
              </a:pPr>
              <a:r>
                <a:rPr lang="tr-TR" altLang="ko-KR" sz="1800" dirty="0">
                  <a:latin typeface="Times New Roman" panose="02020603050405020304" pitchFamily="18" charset="0"/>
                  <a:cs typeface="Times New Roman" panose="02020603050405020304" pitchFamily="18" charset="0"/>
                </a:rPr>
                <a:t>TCL0.3X-130I-HR</a:t>
              </a:r>
              <a:endParaRPr lang="ko-KR" altLang="en-US" sz="1800" dirty="0">
                <a:latin typeface="Times New Roman" panose="02020603050405020304" pitchFamily="18" charset="0"/>
                <a:cs typeface="Times New Roman" panose="02020603050405020304" pitchFamily="18" charset="0"/>
              </a:endParaRPr>
            </a:p>
          </p:txBody>
        </p:sp>
        <p:sp>
          <p:nvSpPr>
            <p:cNvPr id="107" name="사각형: 둥근 모서리 106">
              <a:extLst>
                <a:ext uri="{FF2B5EF4-FFF2-40B4-BE49-F238E27FC236}">
                  <a16:creationId xmlns:a16="http://schemas.microsoft.com/office/drawing/2014/main" id="{BAC5DBDD-1522-5644-0F46-9D06BFD5A219}"/>
                </a:ext>
              </a:extLst>
            </p:cNvPr>
            <p:cNvSpPr/>
            <p:nvPr/>
          </p:nvSpPr>
          <p:spPr>
            <a:xfrm>
              <a:off x="4139241" y="4493924"/>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5" name="그룹 114">
            <a:extLst>
              <a:ext uri="{FF2B5EF4-FFF2-40B4-BE49-F238E27FC236}">
                <a16:creationId xmlns:a16="http://schemas.microsoft.com/office/drawing/2014/main" id="{190C241B-46E9-434D-5EDB-4D0535CF1443}"/>
              </a:ext>
            </a:extLst>
          </p:cNvPr>
          <p:cNvGrpSpPr/>
          <p:nvPr/>
        </p:nvGrpSpPr>
        <p:grpSpPr>
          <a:xfrm>
            <a:off x="8269701" y="1077977"/>
            <a:ext cx="3527385" cy="1624568"/>
            <a:chOff x="7795940" y="4503223"/>
            <a:chExt cx="3527385" cy="1624568"/>
          </a:xfrm>
        </p:grpSpPr>
        <p:sp>
          <p:nvSpPr>
            <p:cNvPr id="108" name="TextBox 107">
              <a:extLst>
                <a:ext uri="{FF2B5EF4-FFF2-40B4-BE49-F238E27FC236}">
                  <a16:creationId xmlns:a16="http://schemas.microsoft.com/office/drawing/2014/main" id="{14756899-6BDD-D7D0-1629-6F183F2BB6E5}"/>
                </a:ext>
              </a:extLst>
            </p:cNvPr>
            <p:cNvSpPr txBox="1"/>
            <p:nvPr/>
          </p:nvSpPr>
          <p:spPr>
            <a:xfrm>
              <a:off x="7988041" y="4952012"/>
              <a:ext cx="3228373" cy="1089594"/>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Wavelength: 450nm</a:t>
              </a:r>
            </a:p>
            <a:p>
              <a:pPr>
                <a:lnSpc>
                  <a:spcPct val="150000"/>
                </a:lnSpc>
              </a:pPr>
              <a:r>
                <a:rPr lang="en-US" altLang="ko-KR" sz="1500" dirty="0">
                  <a:latin typeface="Times New Roman" panose="02020603050405020304" pitchFamily="18" charset="0"/>
                  <a:cs typeface="Times New Roman" panose="02020603050405020304" pitchFamily="18" charset="0"/>
                </a:rPr>
                <a:t>- Line width: 0.1mm(350mm)</a:t>
              </a:r>
            </a:p>
            <a:p>
              <a:pPr>
                <a:lnSpc>
                  <a:spcPct val="150000"/>
                </a:lnSpc>
              </a:pPr>
              <a:r>
                <a:rPr lang="en-US" altLang="ko-KR" sz="1500" dirty="0">
                  <a:latin typeface="Times New Roman" panose="02020603050405020304" pitchFamily="18" charset="0"/>
                  <a:cs typeface="Times New Roman" panose="02020603050405020304" pitchFamily="18" charset="0"/>
                </a:rPr>
                <a:t>- DOF: 0.1mm(400mm)</a:t>
              </a:r>
            </a:p>
          </p:txBody>
        </p:sp>
        <p:cxnSp>
          <p:nvCxnSpPr>
            <p:cNvPr id="109" name="직선 연결선 108">
              <a:extLst>
                <a:ext uri="{FF2B5EF4-FFF2-40B4-BE49-F238E27FC236}">
                  <a16:creationId xmlns:a16="http://schemas.microsoft.com/office/drawing/2014/main" id="{B3DC0CDA-DF77-AE23-203C-2D8BE4CDC247}"/>
                </a:ext>
              </a:extLst>
            </p:cNvPr>
            <p:cNvCxnSpPr>
              <a:cxnSpLocks/>
            </p:cNvCxnSpPr>
            <p:nvPr/>
          </p:nvCxnSpPr>
          <p:spPr>
            <a:xfrm>
              <a:off x="7988041" y="4962700"/>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259DAB16-C67F-2B77-F262-1584A9A53CCB}"/>
                </a:ext>
              </a:extLst>
            </p:cNvPr>
            <p:cNvSpPr txBox="1"/>
            <p:nvPr/>
          </p:nvSpPr>
          <p:spPr>
            <a:xfrm>
              <a:off x="7819667" y="4503223"/>
              <a:ext cx="3503658" cy="458074"/>
            </a:xfrm>
            <a:prstGeom prst="rect">
              <a:avLst/>
            </a:prstGeom>
            <a:noFill/>
          </p:spPr>
          <p:txBody>
            <a:bodyPr wrap="square">
              <a:spAutoFit/>
            </a:bodyPr>
            <a:lstStyle/>
            <a:p>
              <a:pPr algn="ctr">
                <a:lnSpc>
                  <a:spcPct val="150000"/>
                </a:lnSpc>
              </a:pPr>
              <a:r>
                <a:rPr lang="en-US" altLang="ko-KR" sz="1800" dirty="0">
                  <a:latin typeface="Times New Roman" panose="02020603050405020304" pitchFamily="18" charset="0"/>
                  <a:cs typeface="Times New Roman" panose="02020603050405020304" pitchFamily="18" charset="0"/>
                </a:rPr>
                <a:t>ZX20</a:t>
              </a:r>
              <a:endParaRPr lang="ko-KR" altLang="en-US" sz="1800" dirty="0">
                <a:latin typeface="Times New Roman" panose="02020603050405020304" pitchFamily="18" charset="0"/>
                <a:cs typeface="Times New Roman" panose="02020603050405020304" pitchFamily="18" charset="0"/>
              </a:endParaRPr>
            </a:p>
          </p:txBody>
        </p:sp>
        <p:sp>
          <p:nvSpPr>
            <p:cNvPr id="111" name="사각형: 둥근 모서리 110">
              <a:extLst>
                <a:ext uri="{FF2B5EF4-FFF2-40B4-BE49-F238E27FC236}">
                  <a16:creationId xmlns:a16="http://schemas.microsoft.com/office/drawing/2014/main" id="{F549D1B7-EC7B-D004-BB8F-1FA9282487F9}"/>
                </a:ext>
              </a:extLst>
            </p:cNvPr>
            <p:cNvSpPr/>
            <p:nvPr/>
          </p:nvSpPr>
          <p:spPr>
            <a:xfrm>
              <a:off x="7795940" y="4509448"/>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7" name="그림 126">
            <a:extLst>
              <a:ext uri="{FF2B5EF4-FFF2-40B4-BE49-F238E27FC236}">
                <a16:creationId xmlns:a16="http://schemas.microsoft.com/office/drawing/2014/main" id="{D148964F-99D2-6D63-FC4D-B373D8BC3DF9}"/>
              </a:ext>
            </a:extLst>
          </p:cNvPr>
          <p:cNvPicPr>
            <a:picLocks noChangeAspect="1"/>
          </p:cNvPicPr>
          <p:nvPr/>
        </p:nvPicPr>
        <p:blipFill>
          <a:blip r:embed="rId3"/>
          <a:stretch>
            <a:fillRect/>
          </a:stretch>
        </p:blipFill>
        <p:spPr>
          <a:xfrm>
            <a:off x="377245" y="3046967"/>
            <a:ext cx="3501709" cy="3131125"/>
          </a:xfrm>
          <a:prstGeom prst="rect">
            <a:avLst/>
          </a:prstGeom>
        </p:spPr>
      </p:pic>
      <p:pic>
        <p:nvPicPr>
          <p:cNvPr id="7" name="그림 6">
            <a:extLst>
              <a:ext uri="{FF2B5EF4-FFF2-40B4-BE49-F238E27FC236}">
                <a16:creationId xmlns:a16="http://schemas.microsoft.com/office/drawing/2014/main" id="{FFC7FD52-E35F-ECC8-D4AB-E6FC73FE38C2}"/>
              </a:ext>
            </a:extLst>
          </p:cNvPr>
          <p:cNvPicPr>
            <a:picLocks noChangeAspect="1"/>
          </p:cNvPicPr>
          <p:nvPr/>
        </p:nvPicPr>
        <p:blipFill>
          <a:blip r:embed="rId4"/>
          <a:stretch>
            <a:fillRect/>
          </a:stretch>
        </p:blipFill>
        <p:spPr>
          <a:xfrm>
            <a:off x="8215274" y="3426142"/>
            <a:ext cx="3628437" cy="284402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0EB4E9-F8CA-A58D-F61C-DEF58EDB90B6}"/>
                  </a:ext>
                </a:extLst>
              </p:cNvPr>
              <p:cNvSpPr txBox="1"/>
              <p:nvPr/>
            </p:nvSpPr>
            <p:spPr>
              <a:xfrm>
                <a:off x="0" y="6215746"/>
                <a:ext cx="6160168"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altLang="ko-KR" sz="1200" b="0" i="0" smtClean="0">
                          <a:solidFill>
                            <a:schemeClr val="tx1">
                              <a:lumMod val="65000"/>
                              <a:lumOff val="35000"/>
                            </a:schemeClr>
                          </a:solidFill>
                          <a:latin typeface="Cambria Math" panose="02040503050406030204" pitchFamily="18" charset="0"/>
                        </a:rPr>
                        <m:t>D</m:t>
                      </m:r>
                      <m:r>
                        <a:rPr lang="en-US" altLang="ko-KR" sz="1200" b="0" i="0" smtClean="0">
                          <a:solidFill>
                            <a:schemeClr val="tx1">
                              <a:lumMod val="65000"/>
                              <a:lumOff val="35000"/>
                            </a:schemeClr>
                          </a:solidFill>
                          <a:latin typeface="Cambria Math" panose="02040503050406030204" pitchFamily="18" charset="0"/>
                        </a:rPr>
                        <m:t>.</m:t>
                      </m:r>
                      <m:r>
                        <m:rPr>
                          <m:sty m:val="p"/>
                        </m:rPr>
                        <a:rPr lang="en-US" altLang="ko-KR" sz="1200" b="0" i="0" smtClean="0">
                          <a:solidFill>
                            <a:schemeClr val="tx1">
                              <a:lumMod val="65000"/>
                              <a:lumOff val="35000"/>
                            </a:schemeClr>
                          </a:solidFill>
                          <a:latin typeface="Cambria Math" panose="02040503050406030204" pitchFamily="18" charset="0"/>
                        </a:rPr>
                        <m:t>O</m:t>
                      </m:r>
                      <m:r>
                        <a:rPr lang="en-US" altLang="ko-KR" sz="1200" b="0" i="0" smtClean="0">
                          <a:solidFill>
                            <a:schemeClr val="tx1">
                              <a:lumMod val="65000"/>
                              <a:lumOff val="35000"/>
                            </a:schemeClr>
                          </a:solidFill>
                          <a:latin typeface="Cambria Math" panose="02040503050406030204" pitchFamily="18" charset="0"/>
                        </a:rPr>
                        <m:t>.</m:t>
                      </m:r>
                      <m:r>
                        <m:rPr>
                          <m:sty m:val="p"/>
                        </m:rPr>
                        <a:rPr lang="en-US" altLang="ko-KR" sz="1200" b="0" i="0" smtClean="0">
                          <a:solidFill>
                            <a:schemeClr val="tx1">
                              <a:lumMod val="65000"/>
                              <a:lumOff val="35000"/>
                            </a:schemeClr>
                          </a:solidFill>
                          <a:latin typeface="Cambria Math" panose="02040503050406030204" pitchFamily="18" charset="0"/>
                        </a:rPr>
                        <m:t>F</m:t>
                      </m:r>
                      <m:d>
                        <m:dPr>
                          <m:ctrlPr>
                            <a:rPr lang="en-US" altLang="ko-KR" sz="1200" b="0" i="1" smtClean="0">
                              <a:solidFill>
                                <a:schemeClr val="tx1">
                                  <a:lumMod val="65000"/>
                                  <a:lumOff val="35000"/>
                                </a:schemeClr>
                              </a:solidFill>
                              <a:latin typeface="Cambria Math" panose="02040503050406030204" pitchFamily="18" charset="0"/>
                            </a:rPr>
                          </m:ctrlPr>
                        </m:dPr>
                        <m:e>
                          <m:r>
                            <m:rPr>
                              <m:sty m:val="p"/>
                            </m:rPr>
                            <a:rPr lang="en-US" altLang="ko-KR" sz="1200" b="0" i="0" smtClean="0">
                              <a:solidFill>
                                <a:schemeClr val="tx1">
                                  <a:lumMod val="65000"/>
                                  <a:lumOff val="35000"/>
                                </a:schemeClr>
                              </a:solidFill>
                              <a:latin typeface="Cambria Math" panose="02040503050406030204" pitchFamily="18" charset="0"/>
                            </a:rPr>
                            <m:t>Depth</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of</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Field</m:t>
                          </m:r>
                        </m:e>
                      </m:d>
                      <m:r>
                        <a:rPr lang="en-US" altLang="ko-KR" sz="1200" b="0" i="0" smtClean="0">
                          <a:solidFill>
                            <a:schemeClr val="tx1">
                              <a:lumMod val="65000"/>
                              <a:lumOff val="35000"/>
                            </a:schemeClr>
                          </a:solidFill>
                          <a:latin typeface="Cambria Math" panose="02040503050406030204" pitchFamily="18" charset="0"/>
                        </a:rPr>
                        <m:t>:</m:t>
                      </m:r>
                      <m:r>
                        <m:rPr>
                          <m:sty m:val="p"/>
                        </m:rPr>
                        <a:rPr lang="en-US" altLang="ko-KR" sz="1200" b="0" i="0" smtClean="0">
                          <a:solidFill>
                            <a:schemeClr val="tx1">
                              <a:lumMod val="65000"/>
                              <a:lumOff val="35000"/>
                            </a:schemeClr>
                          </a:solidFill>
                          <a:latin typeface="Cambria Math" panose="02040503050406030204" pitchFamily="18" charset="0"/>
                        </a:rPr>
                        <m:t>Focusable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Depth</m:t>
                      </m:r>
                    </m:oMath>
                  </m:oMathPara>
                </a14:m>
                <a:endParaRPr lang="en-US" altLang="ko-KR" sz="1200" b="0"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ko-KR" sz="1200" dirty="0">
                    <a:solidFill>
                      <a:schemeClr val="tx1">
                        <a:lumMod val="65000"/>
                        <a:lumOff val="35000"/>
                      </a:schemeClr>
                    </a:solidFill>
                    <a:latin typeface="Times New Roman" panose="02020603050405020304" pitchFamily="18" charset="0"/>
                    <a:cs typeface="Times New Roman" panose="02020603050405020304" pitchFamily="18" charset="0"/>
                  </a:rPr>
                  <a:t>W.D(Working Distance): Focus Distance</a:t>
                </a:r>
              </a:p>
              <a:p>
                <a:r>
                  <a:rPr lang="en-US" altLang="ko-KR" sz="1200" dirty="0">
                    <a:solidFill>
                      <a:schemeClr val="tx1">
                        <a:lumMod val="65000"/>
                        <a:lumOff val="35000"/>
                      </a:schemeClr>
                    </a:solidFill>
                    <a:latin typeface="Cambria Math" panose="02040503050406030204" pitchFamily="18" charset="0"/>
                  </a:rPr>
                  <a:t>Mag: Magnification</a:t>
                </a:r>
              </a:p>
            </p:txBody>
          </p:sp>
        </mc:Choice>
        <mc:Fallback xmlns="">
          <p:sp>
            <p:nvSpPr>
              <p:cNvPr id="9" name="TextBox 8">
                <a:extLst>
                  <a:ext uri="{FF2B5EF4-FFF2-40B4-BE49-F238E27FC236}">
                    <a16:creationId xmlns:a16="http://schemas.microsoft.com/office/drawing/2014/main" id="{400EB4E9-F8CA-A58D-F61C-DEF58EDB90B6}"/>
                  </a:ext>
                </a:extLst>
              </p:cNvPr>
              <p:cNvSpPr txBox="1">
                <a:spLocks noRot="1" noChangeAspect="1" noMove="1" noResize="1" noEditPoints="1" noAdjustHandles="1" noChangeArrowheads="1" noChangeShapeType="1" noTextEdit="1"/>
              </p:cNvSpPr>
              <p:nvPr/>
            </p:nvSpPr>
            <p:spPr>
              <a:xfrm>
                <a:off x="0" y="6215746"/>
                <a:ext cx="6160168" cy="646331"/>
              </a:xfrm>
              <a:prstGeom prst="rect">
                <a:avLst/>
              </a:prstGeom>
              <a:blipFill>
                <a:blip r:embed="rId7"/>
                <a:stretch>
                  <a:fillRect b="-6604"/>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9CC3B99C-D287-E956-FFED-6C52ABFF41FE}"/>
              </a:ext>
            </a:extLst>
          </p:cNvPr>
          <p:cNvSpPr txBox="1"/>
          <p:nvPr/>
        </p:nvSpPr>
        <p:spPr>
          <a:xfrm>
            <a:off x="377244" y="650308"/>
            <a:ext cx="3501709"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2D Machine Vision Camera</a:t>
            </a:r>
            <a:endParaRPr lang="ko-KR" altLang="en-US" dirty="0"/>
          </a:p>
        </p:txBody>
      </p:sp>
      <p:sp>
        <p:nvSpPr>
          <p:cNvPr id="12" name="TextBox 11">
            <a:extLst>
              <a:ext uri="{FF2B5EF4-FFF2-40B4-BE49-F238E27FC236}">
                <a16:creationId xmlns:a16="http://schemas.microsoft.com/office/drawing/2014/main" id="{982F1B10-99C8-4379-8225-8E657A424994}"/>
              </a:ext>
            </a:extLst>
          </p:cNvPr>
          <p:cNvSpPr txBox="1"/>
          <p:nvPr/>
        </p:nvSpPr>
        <p:spPr>
          <a:xfrm>
            <a:off x="4349422" y="707242"/>
            <a:ext cx="3501709"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Telecentric Lens</a:t>
            </a:r>
            <a:endParaRPr lang="ko-KR" altLang="en-US" dirty="0"/>
          </a:p>
        </p:txBody>
      </p:sp>
      <p:sp>
        <p:nvSpPr>
          <p:cNvPr id="13" name="TextBox 12">
            <a:extLst>
              <a:ext uri="{FF2B5EF4-FFF2-40B4-BE49-F238E27FC236}">
                <a16:creationId xmlns:a16="http://schemas.microsoft.com/office/drawing/2014/main" id="{3ED3605D-3324-D2D6-F9C0-73C910E34112}"/>
              </a:ext>
            </a:extLst>
          </p:cNvPr>
          <p:cNvSpPr txBox="1"/>
          <p:nvPr/>
        </p:nvSpPr>
        <p:spPr>
          <a:xfrm>
            <a:off x="8278639" y="714169"/>
            <a:ext cx="3501708"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Line Laser</a:t>
            </a:r>
            <a:endParaRPr lang="ko-KR" altLang="en-US" dirty="0"/>
          </a:p>
        </p:txBody>
      </p:sp>
      <p:pic>
        <p:nvPicPr>
          <p:cNvPr id="17" name="그림 16">
            <a:extLst>
              <a:ext uri="{FF2B5EF4-FFF2-40B4-BE49-F238E27FC236}">
                <a16:creationId xmlns:a16="http://schemas.microsoft.com/office/drawing/2014/main" id="{529025DC-7E80-0397-1569-2BD32673626B}"/>
              </a:ext>
            </a:extLst>
          </p:cNvPr>
          <p:cNvPicPr>
            <a:picLocks noChangeAspect="1"/>
          </p:cNvPicPr>
          <p:nvPr/>
        </p:nvPicPr>
        <p:blipFill>
          <a:blip r:embed="rId8"/>
          <a:stretch>
            <a:fillRect/>
          </a:stretch>
        </p:blipFill>
        <p:spPr>
          <a:xfrm>
            <a:off x="5249383" y="3055781"/>
            <a:ext cx="2163024" cy="3189544"/>
          </a:xfrm>
          <a:prstGeom prst="rect">
            <a:avLst/>
          </a:prstGeom>
        </p:spPr>
      </p:pic>
      <p:cxnSp>
        <p:nvCxnSpPr>
          <p:cNvPr id="19" name="직선 연결선 18">
            <a:extLst>
              <a:ext uri="{FF2B5EF4-FFF2-40B4-BE49-F238E27FC236}">
                <a16:creationId xmlns:a16="http://schemas.microsoft.com/office/drawing/2014/main" id="{EEC52F12-C837-3797-AE37-ABE714D9809F}"/>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49F13D4-9E54-4E0B-AFA8-FA8251088AD9}"/>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239348"/>
      </p:ext>
    </p:extLst>
  </p:cSld>
  <p:clrMapOvr>
    <a:masterClrMapping/>
  </p:clrMapOvr>
  <mc:AlternateContent xmlns:mc="http://schemas.openxmlformats.org/markup-compatibility/2006" xmlns:p14="http://schemas.microsoft.com/office/powerpoint/2010/main">
    <mc:Choice Requires="p14">
      <p:transition spd="slow" p14:dur="2000" advTm="54379"/>
    </mc:Choice>
    <mc:Fallback xmlns="">
      <p:transition spd="slow" advTm="5437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009E5-6E31-3E17-4124-F097CADF99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62AFA0-B80E-80F6-BF08-BB2B5A65B880}"/>
              </a:ext>
            </a:extLst>
          </p:cNvPr>
          <p:cNvSpPr txBox="1"/>
          <p:nvPr/>
        </p:nvSpPr>
        <p:spPr>
          <a:xfrm>
            <a:off x="0" y="0"/>
            <a:ext cx="4038600" cy="523220"/>
          </a:xfrm>
          <a:prstGeom prst="rect">
            <a:avLst/>
          </a:prstGeom>
          <a:noFill/>
        </p:spPr>
        <p:txBody>
          <a:bodyPr wrap="square" rtlCol="0">
            <a:spAutoFit/>
          </a:bodyPr>
          <a:lstStyle/>
          <a:p>
            <a:r>
              <a:rPr lang="en-US" altLang="ko-KR" sz="2800" dirty="0">
                <a:latin typeface="Times New Roman"/>
                <a:ea typeface="맑은 고딕"/>
                <a:cs typeface="Times New Roman"/>
              </a:rPr>
              <a:t>4. Software: </a:t>
            </a:r>
            <a:r>
              <a:rPr lang="en-US" altLang="ko-KR" sz="2400" dirty="0">
                <a:latin typeface="Times New Roman"/>
                <a:ea typeface="맑은 고딕"/>
                <a:cs typeface="Times New Roman"/>
              </a:rPr>
              <a:t>Overview</a:t>
            </a:r>
            <a:endParaRPr lang="en-US" altLang="ko-KR" sz="2800" dirty="0">
              <a:latin typeface="Times New Roman"/>
              <a:ea typeface="맑은 고딕"/>
              <a:cs typeface="Times New Roman"/>
            </a:endParaRPr>
          </a:p>
        </p:txBody>
      </p:sp>
      <p:pic>
        <p:nvPicPr>
          <p:cNvPr id="16" name="그림 15" descr="텍스트, 도표, 평면도, 기술 도면이(가) 표시된 사진&#10;&#10;자동 생성된 설명">
            <a:extLst>
              <a:ext uri="{FF2B5EF4-FFF2-40B4-BE49-F238E27FC236}">
                <a16:creationId xmlns:a16="http://schemas.microsoft.com/office/drawing/2014/main" id="{F8630B6C-1382-E381-908E-6BDD459B990B}"/>
              </a:ext>
            </a:extLst>
          </p:cNvPr>
          <p:cNvPicPr>
            <a:picLocks noChangeAspect="1"/>
          </p:cNvPicPr>
          <p:nvPr/>
        </p:nvPicPr>
        <p:blipFill>
          <a:blip r:embed="rId3"/>
          <a:stretch>
            <a:fillRect/>
          </a:stretch>
        </p:blipFill>
        <p:spPr>
          <a:xfrm>
            <a:off x="204337" y="797085"/>
            <a:ext cx="5461787" cy="5461787"/>
          </a:xfrm>
          <a:prstGeom prst="rect">
            <a:avLst/>
          </a:prstGeom>
        </p:spPr>
      </p:pic>
      <p:sp>
        <p:nvSpPr>
          <p:cNvPr id="17" name="TextBox 16">
            <a:extLst>
              <a:ext uri="{FF2B5EF4-FFF2-40B4-BE49-F238E27FC236}">
                <a16:creationId xmlns:a16="http://schemas.microsoft.com/office/drawing/2014/main" id="{9896AD40-3055-B1F9-181E-A790391B5718}"/>
              </a:ext>
            </a:extLst>
          </p:cNvPr>
          <p:cNvSpPr txBox="1"/>
          <p:nvPr/>
        </p:nvSpPr>
        <p:spPr>
          <a:xfrm>
            <a:off x="5816390" y="716849"/>
            <a:ext cx="1985211" cy="369332"/>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1.Image Capture</a:t>
            </a:r>
            <a:endParaRPr lang="ko-KR" altLang="en-US" dirty="0">
              <a:latin typeface="Times New Roman" panose="02020603050405020304" pitchFamily="18" charset="0"/>
              <a:cs typeface="Times New Roman" panose="02020603050405020304" pitchFamily="18" charset="0"/>
            </a:endParaRPr>
          </a:p>
        </p:txBody>
      </p:sp>
      <p:pic>
        <p:nvPicPr>
          <p:cNvPr id="18" name="그림 17" descr="스크린샷, 예술, 구체이(가) 표시된 사진&#10;&#10;자동 생성된 설명">
            <a:extLst>
              <a:ext uri="{FF2B5EF4-FFF2-40B4-BE49-F238E27FC236}">
                <a16:creationId xmlns:a16="http://schemas.microsoft.com/office/drawing/2014/main" id="{46C99409-2F23-7408-2384-7882AE972D14}"/>
              </a:ext>
            </a:extLst>
          </p:cNvPr>
          <p:cNvPicPr>
            <a:picLocks noChangeAspect="1"/>
          </p:cNvPicPr>
          <p:nvPr/>
        </p:nvPicPr>
        <p:blipFill>
          <a:blip r:embed="rId4"/>
          <a:stretch>
            <a:fillRect/>
          </a:stretch>
        </p:blipFill>
        <p:spPr>
          <a:xfrm>
            <a:off x="5925703" y="1086181"/>
            <a:ext cx="2809224" cy="1375854"/>
          </a:xfrm>
          <a:prstGeom prst="rect">
            <a:avLst/>
          </a:prstGeom>
        </p:spPr>
      </p:pic>
      <p:grpSp>
        <p:nvGrpSpPr>
          <p:cNvPr id="19" name="그룹 18">
            <a:extLst>
              <a:ext uri="{FF2B5EF4-FFF2-40B4-BE49-F238E27FC236}">
                <a16:creationId xmlns:a16="http://schemas.microsoft.com/office/drawing/2014/main" id="{7D5935BF-33DB-BC41-B2A0-2FD3958632DA}"/>
              </a:ext>
            </a:extLst>
          </p:cNvPr>
          <p:cNvGrpSpPr/>
          <p:nvPr/>
        </p:nvGrpSpPr>
        <p:grpSpPr>
          <a:xfrm>
            <a:off x="5917248" y="2939525"/>
            <a:ext cx="5386704" cy="1296670"/>
            <a:chOff x="0" y="0"/>
            <a:chExt cx="5387008" cy="1297002"/>
          </a:xfrm>
        </p:grpSpPr>
        <p:pic>
          <p:nvPicPr>
            <p:cNvPr id="20" name="그림 19" descr="밤, 블랙, 어둠, 스크린샷이(가) 표시된 사진&#10;&#10;자동 생성된 설명">
              <a:extLst>
                <a:ext uri="{FF2B5EF4-FFF2-40B4-BE49-F238E27FC236}">
                  <a16:creationId xmlns:a16="http://schemas.microsoft.com/office/drawing/2014/main" id="{0530BD5C-E220-F5C1-66E8-AAC19C856900}"/>
                </a:ext>
              </a:extLst>
            </p:cNvPr>
            <p:cNvPicPr>
              <a:picLocks noChangeAspect="1"/>
            </p:cNvPicPr>
            <p:nvPr/>
          </p:nvPicPr>
          <p:blipFill>
            <a:blip r:embed="rId5"/>
            <a:stretch>
              <a:fillRect/>
            </a:stretch>
          </p:blipFill>
          <p:spPr>
            <a:xfrm>
              <a:off x="0" y="7952"/>
              <a:ext cx="1734185" cy="1289050"/>
            </a:xfrm>
            <a:prstGeom prst="rect">
              <a:avLst/>
            </a:prstGeom>
          </p:spPr>
        </p:pic>
        <p:pic>
          <p:nvPicPr>
            <p:cNvPr id="21" name="그림 20" descr="블랙, 스크린샷, 어둠, 흑백이(가) 표시된 사진&#10;&#10;자동 생성된 설명">
              <a:extLst>
                <a:ext uri="{FF2B5EF4-FFF2-40B4-BE49-F238E27FC236}">
                  <a16:creationId xmlns:a16="http://schemas.microsoft.com/office/drawing/2014/main" id="{AA190A52-E69B-759D-0D08-5A390E450864}"/>
                </a:ext>
              </a:extLst>
            </p:cNvPr>
            <p:cNvPicPr>
              <a:picLocks noChangeAspect="1"/>
            </p:cNvPicPr>
            <p:nvPr/>
          </p:nvPicPr>
          <p:blipFill>
            <a:blip r:embed="rId6"/>
            <a:stretch>
              <a:fillRect/>
            </a:stretch>
          </p:blipFill>
          <p:spPr>
            <a:xfrm>
              <a:off x="1884459" y="7952"/>
              <a:ext cx="1727200" cy="1289050"/>
            </a:xfrm>
            <a:prstGeom prst="rect">
              <a:avLst/>
            </a:prstGeom>
          </p:spPr>
        </p:pic>
        <p:grpSp>
          <p:nvGrpSpPr>
            <p:cNvPr id="22" name="그룹 21">
              <a:extLst>
                <a:ext uri="{FF2B5EF4-FFF2-40B4-BE49-F238E27FC236}">
                  <a16:creationId xmlns:a16="http://schemas.microsoft.com/office/drawing/2014/main" id="{88AE3051-8A3F-4420-BD95-28B735D86D48}"/>
                </a:ext>
              </a:extLst>
            </p:cNvPr>
            <p:cNvGrpSpPr/>
            <p:nvPr/>
          </p:nvGrpSpPr>
          <p:grpSpPr>
            <a:xfrm>
              <a:off x="3737113" y="0"/>
              <a:ext cx="1649895" cy="1297002"/>
              <a:chOff x="6022485" y="6791"/>
              <a:chExt cx="2249813" cy="1667830"/>
            </a:xfrm>
          </p:grpSpPr>
          <p:pic>
            <p:nvPicPr>
              <p:cNvPr id="23" name="그림 22">
                <a:extLst>
                  <a:ext uri="{FF2B5EF4-FFF2-40B4-BE49-F238E27FC236}">
                    <a16:creationId xmlns:a16="http://schemas.microsoft.com/office/drawing/2014/main" id="{E2061A73-E285-512A-DBF3-A3C9C08AF812}"/>
                  </a:ext>
                </a:extLst>
              </p:cNvPr>
              <p:cNvPicPr>
                <a:picLocks noChangeAspect="1"/>
              </p:cNvPicPr>
              <p:nvPr/>
            </p:nvPicPr>
            <p:blipFill>
              <a:blip r:embed="rId7"/>
              <a:stretch>
                <a:fillRect/>
              </a:stretch>
            </p:blipFill>
            <p:spPr>
              <a:xfrm>
                <a:off x="6022485" y="6791"/>
                <a:ext cx="2249813" cy="1667830"/>
              </a:xfrm>
              <a:prstGeom prst="rect">
                <a:avLst/>
              </a:prstGeom>
            </p:spPr>
          </p:pic>
          <p:pic>
            <p:nvPicPr>
              <p:cNvPr id="24" name="그림 23" descr="화이트, 스케치, 흑백이(가) 표시된 사진&#10;&#10;자동 생성된 설명">
                <a:extLst>
                  <a:ext uri="{FF2B5EF4-FFF2-40B4-BE49-F238E27FC236}">
                    <a16:creationId xmlns:a16="http://schemas.microsoft.com/office/drawing/2014/main" id="{79FF25FE-3509-55DD-1CB4-58264D2B8C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5874" y="29915"/>
                <a:ext cx="2201334" cy="1620021"/>
              </a:xfrm>
              <a:prstGeom prst="rect">
                <a:avLst/>
              </a:prstGeom>
            </p:spPr>
          </p:pic>
        </p:grpSp>
      </p:grpSp>
      <p:sp>
        <p:nvSpPr>
          <p:cNvPr id="25" name="TextBox 24">
            <a:extLst>
              <a:ext uri="{FF2B5EF4-FFF2-40B4-BE49-F238E27FC236}">
                <a16:creationId xmlns:a16="http://schemas.microsoft.com/office/drawing/2014/main" id="{05A8D674-FA84-4028-77C1-EE18428E27D6}"/>
              </a:ext>
            </a:extLst>
          </p:cNvPr>
          <p:cNvSpPr txBox="1"/>
          <p:nvPr/>
        </p:nvSpPr>
        <p:spPr>
          <a:xfrm>
            <a:off x="5816390" y="2596298"/>
            <a:ext cx="1985211"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2.Image Processing</a:t>
            </a:r>
            <a:endParaRPr lang="ko-KR" altLang="en-US" dirty="0">
              <a:latin typeface="Times New Roman" panose="02020603050405020304" pitchFamily="18" charset="0"/>
              <a:cs typeface="Times New Roman" panose="02020603050405020304" pitchFamily="18" charset="0"/>
            </a:endParaRPr>
          </a:p>
        </p:txBody>
      </p:sp>
      <p:pic>
        <p:nvPicPr>
          <p:cNvPr id="26" name="그림 25" descr="텍스트, 우표이(가) 표시된 사진&#10;&#10;자동 생성된 설명">
            <a:extLst>
              <a:ext uri="{FF2B5EF4-FFF2-40B4-BE49-F238E27FC236}">
                <a16:creationId xmlns:a16="http://schemas.microsoft.com/office/drawing/2014/main" id="{9DE8A8A0-6933-EAA1-F188-83426B035F3A}"/>
              </a:ext>
            </a:extLst>
          </p:cNvPr>
          <p:cNvPicPr>
            <a:picLocks noChangeAspect="1"/>
          </p:cNvPicPr>
          <p:nvPr/>
        </p:nvPicPr>
        <p:blipFill>
          <a:blip r:embed="rId9"/>
          <a:stretch>
            <a:fillRect/>
          </a:stretch>
        </p:blipFill>
        <p:spPr>
          <a:xfrm>
            <a:off x="5816390" y="4787211"/>
            <a:ext cx="4464946" cy="1471661"/>
          </a:xfrm>
          <a:prstGeom prst="rect">
            <a:avLst/>
          </a:prstGeom>
        </p:spPr>
      </p:pic>
      <p:sp>
        <p:nvSpPr>
          <p:cNvPr id="27" name="TextBox 26">
            <a:extLst>
              <a:ext uri="{FF2B5EF4-FFF2-40B4-BE49-F238E27FC236}">
                <a16:creationId xmlns:a16="http://schemas.microsoft.com/office/drawing/2014/main" id="{E8344DB6-7044-A679-2ECF-D0B09ACD2B64}"/>
              </a:ext>
            </a:extLst>
          </p:cNvPr>
          <p:cNvSpPr txBox="1"/>
          <p:nvPr/>
        </p:nvSpPr>
        <p:spPr>
          <a:xfrm>
            <a:off x="5816390" y="4370459"/>
            <a:ext cx="1985211" cy="369332"/>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3.Plot 3D</a:t>
            </a:r>
            <a:endParaRPr lang="ko-KR" altLang="en-US" dirty="0">
              <a:latin typeface="Times New Roman" panose="02020603050405020304" pitchFamily="18" charset="0"/>
              <a:cs typeface="Times New Roman" panose="02020603050405020304" pitchFamily="18" charset="0"/>
            </a:endParaRPr>
          </a:p>
        </p:txBody>
      </p:sp>
      <p:pic>
        <p:nvPicPr>
          <p:cNvPr id="29" name="그림 28">
            <a:extLst>
              <a:ext uri="{FF2B5EF4-FFF2-40B4-BE49-F238E27FC236}">
                <a16:creationId xmlns:a16="http://schemas.microsoft.com/office/drawing/2014/main" id="{397A59B0-90BB-F492-ABC3-18ED6B9C6DE7}"/>
              </a:ext>
            </a:extLst>
          </p:cNvPr>
          <p:cNvPicPr>
            <a:picLocks noChangeAspect="1"/>
          </p:cNvPicPr>
          <p:nvPr/>
        </p:nvPicPr>
        <p:blipFill>
          <a:blip r:embed="rId10"/>
          <a:stretch>
            <a:fillRect/>
          </a:stretch>
        </p:blipFill>
        <p:spPr>
          <a:xfrm>
            <a:off x="10253262" y="4891558"/>
            <a:ext cx="1693555" cy="1262965"/>
          </a:xfrm>
          <a:prstGeom prst="rect">
            <a:avLst/>
          </a:prstGeom>
        </p:spPr>
      </p:pic>
      <p:cxnSp>
        <p:nvCxnSpPr>
          <p:cNvPr id="33" name="직선 연결선 32">
            <a:extLst>
              <a:ext uri="{FF2B5EF4-FFF2-40B4-BE49-F238E27FC236}">
                <a16:creationId xmlns:a16="http://schemas.microsoft.com/office/drawing/2014/main" id="{BED3F282-72CD-56C2-62A8-8987F08787E4}"/>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0ED46190-00B5-6FAF-F043-5E4BD81AB48A}"/>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9415434"/>
      </p:ext>
    </p:extLst>
  </p:cSld>
  <p:clrMapOvr>
    <a:masterClrMapping/>
  </p:clrMapOvr>
  <mc:AlternateContent xmlns:mc="http://schemas.openxmlformats.org/markup-compatibility/2006" xmlns:p14="http://schemas.microsoft.com/office/powerpoint/2010/main">
    <mc:Choice Requires="p14">
      <p:transition spd="slow" p14:dur="2000" advTm="74570"/>
    </mc:Choice>
    <mc:Fallback xmlns="">
      <p:transition spd="slow" advTm="7457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6480-A79F-D43A-A0C5-CE331F6E0E61}"/>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744F85EE-C7FB-8C74-0F3F-E3E0DF288C54}"/>
              </a:ext>
            </a:extLst>
          </p:cNvPr>
          <p:cNvSpPr/>
          <p:nvPr/>
        </p:nvSpPr>
        <p:spPr>
          <a:xfrm>
            <a:off x="-188852" y="-143703"/>
            <a:ext cx="12561758" cy="7172793"/>
          </a:xfrm>
          <a:prstGeom prst="rect">
            <a:avLst/>
          </a:prstGeom>
          <a:solidFill>
            <a:schemeClr val="dk1">
              <a:alpha val="86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1E6E95-1F87-9231-D7AC-AA44524C35CF}"/>
              </a:ext>
            </a:extLst>
          </p:cNvPr>
          <p:cNvSpPr txBox="1"/>
          <p:nvPr/>
        </p:nvSpPr>
        <p:spPr>
          <a:xfrm>
            <a:off x="0" y="2605248"/>
            <a:ext cx="12192000" cy="823752"/>
          </a:xfrm>
          <a:prstGeom prst="rect">
            <a:avLst/>
          </a:prstGeom>
          <a:noFill/>
        </p:spPr>
        <p:txBody>
          <a:bodyPr wrap="square">
            <a:spAutoFit/>
          </a:bodyPr>
          <a:lstStyle/>
          <a:p>
            <a:pPr algn="ctr">
              <a:lnSpc>
                <a:spcPct val="150000"/>
              </a:lnSpc>
            </a:pPr>
            <a:r>
              <a:rPr lang="en-US" altLang="ko-KR" sz="3600" b="1" dirty="0">
                <a:solidFill>
                  <a:schemeClr val="bg2"/>
                </a:solidFill>
                <a:latin typeface="Times New Roman" panose="02020603050405020304" pitchFamily="18" charset="0"/>
                <a:cs typeface="Times New Roman" panose="02020603050405020304" pitchFamily="18" charset="0"/>
              </a:rPr>
              <a:t>Overall Results of 3D Scanning</a:t>
            </a:r>
          </a:p>
        </p:txBody>
      </p:sp>
    </p:spTree>
    <p:extLst>
      <p:ext uri="{BB962C8B-B14F-4D97-AF65-F5344CB8AC3E}">
        <p14:creationId xmlns:p14="http://schemas.microsoft.com/office/powerpoint/2010/main" val="595346006"/>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87BE1-0376-6299-BF69-4E2889A7CF03}"/>
            </a:ext>
          </a:extLst>
        </p:cNvPr>
        <p:cNvGrpSpPr/>
        <p:nvPr/>
      </p:nvGrpSpPr>
      <p:grpSpPr>
        <a:xfrm>
          <a:off x="0" y="0"/>
          <a:ext cx="0" cy="0"/>
          <a:chOff x="0" y="0"/>
          <a:chExt cx="0" cy="0"/>
        </a:xfrm>
      </p:grpSpPr>
      <p:pic>
        <p:nvPicPr>
          <p:cNvPr id="20" name="그림 19">
            <a:extLst>
              <a:ext uri="{FF2B5EF4-FFF2-40B4-BE49-F238E27FC236}">
                <a16:creationId xmlns:a16="http://schemas.microsoft.com/office/drawing/2014/main" id="{C5FC1053-3C6F-F6BD-7F88-70FE6EE60ACF}"/>
              </a:ext>
            </a:extLst>
          </p:cNvPr>
          <p:cNvPicPr>
            <a:picLocks noChangeAspect="1"/>
          </p:cNvPicPr>
          <p:nvPr/>
        </p:nvPicPr>
        <p:blipFill>
          <a:blip r:embed="rId3"/>
          <a:srcRect t="4727"/>
          <a:stretch/>
        </p:blipFill>
        <p:spPr>
          <a:xfrm>
            <a:off x="6498140" y="2006207"/>
            <a:ext cx="5120483" cy="3240350"/>
          </a:xfrm>
          <a:prstGeom prst="rect">
            <a:avLst/>
          </a:prstGeom>
        </p:spPr>
      </p:pic>
      <p:sp>
        <p:nvSpPr>
          <p:cNvPr id="2" name="TextBox 1">
            <a:extLst>
              <a:ext uri="{FF2B5EF4-FFF2-40B4-BE49-F238E27FC236}">
                <a16:creationId xmlns:a16="http://schemas.microsoft.com/office/drawing/2014/main" id="{BEAA5AF6-AED0-CC37-296F-DD59DDF33399}"/>
              </a:ext>
            </a:extLst>
          </p:cNvPr>
          <p:cNvSpPr txBox="1"/>
          <p:nvPr/>
        </p:nvSpPr>
        <p:spPr>
          <a:xfrm>
            <a:off x="-1" y="0"/>
            <a:ext cx="4394201" cy="523220"/>
          </a:xfrm>
          <a:prstGeom prst="rect">
            <a:avLst/>
          </a:prstGeom>
          <a:noFill/>
        </p:spPr>
        <p:txBody>
          <a:bodyPr wrap="square" rtlCol="0">
            <a:spAutoFit/>
          </a:bodyPr>
          <a:lstStyle/>
          <a:p>
            <a:r>
              <a:rPr lang="en-US" altLang="ko-KR" sz="2800" dirty="0">
                <a:latin typeface="Times New Roman"/>
                <a:ea typeface="맑은 고딕"/>
                <a:cs typeface="Times New Roman"/>
              </a:rPr>
              <a:t>5. Result: </a:t>
            </a:r>
            <a:r>
              <a:rPr lang="en-US" altLang="ko-KR" sz="2400" dirty="0">
                <a:latin typeface="Times New Roman"/>
                <a:ea typeface="맑은 고딕"/>
                <a:cs typeface="Times New Roman"/>
              </a:rPr>
              <a:t>Cap</a:t>
            </a:r>
            <a:endParaRPr lang="en-US" altLang="ko-KR" sz="2800" dirty="0">
              <a:latin typeface="Times New Roman"/>
              <a:ea typeface="맑은 고딕"/>
              <a:cs typeface="Times New Roman"/>
            </a:endParaRPr>
          </a:p>
        </p:txBody>
      </p:sp>
      <p:cxnSp>
        <p:nvCxnSpPr>
          <p:cNvPr id="13" name="직선 연결선 12">
            <a:extLst>
              <a:ext uri="{FF2B5EF4-FFF2-40B4-BE49-F238E27FC236}">
                <a16:creationId xmlns:a16="http://schemas.microsoft.com/office/drawing/2014/main" id="{1EC4AA04-EE79-5B0A-3515-8435F89473A8}"/>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6" name="그림 5">
            <a:extLst>
              <a:ext uri="{FF2B5EF4-FFF2-40B4-BE49-F238E27FC236}">
                <a16:creationId xmlns:a16="http://schemas.microsoft.com/office/drawing/2014/main" id="{36B849A3-4933-4D3E-1C98-FEE6A92163F1}"/>
              </a:ext>
            </a:extLst>
          </p:cNvPr>
          <p:cNvPicPr>
            <a:picLocks noChangeAspect="1"/>
          </p:cNvPicPr>
          <p:nvPr/>
        </p:nvPicPr>
        <p:blipFill>
          <a:blip r:embed="rId4"/>
          <a:srcRect b="23558"/>
          <a:stretch/>
        </p:blipFill>
        <p:spPr>
          <a:xfrm>
            <a:off x="799381" y="1996201"/>
            <a:ext cx="5120483" cy="3240349"/>
          </a:xfrm>
          <a:prstGeom prst="rect">
            <a:avLst/>
          </a:prstGeom>
        </p:spPr>
      </p:pic>
      <p:sp>
        <p:nvSpPr>
          <p:cNvPr id="14" name="직사각형 13">
            <a:extLst>
              <a:ext uri="{FF2B5EF4-FFF2-40B4-BE49-F238E27FC236}">
                <a16:creationId xmlns:a16="http://schemas.microsoft.com/office/drawing/2014/main" id="{AAC352B5-D66D-F8BC-ADC1-6A1A0D1D99EE}"/>
              </a:ext>
            </a:extLst>
          </p:cNvPr>
          <p:cNvSpPr/>
          <p:nvPr/>
        </p:nvSpPr>
        <p:spPr>
          <a:xfrm>
            <a:off x="79938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18" name="TextBox 17">
            <a:extLst>
              <a:ext uri="{FF2B5EF4-FFF2-40B4-BE49-F238E27FC236}">
                <a16:creationId xmlns:a16="http://schemas.microsoft.com/office/drawing/2014/main" id="{94358F2F-858F-D4D8-9AE9-B9AD56A445E8}"/>
              </a:ext>
            </a:extLst>
          </p:cNvPr>
          <p:cNvSpPr txBox="1"/>
          <p:nvPr/>
        </p:nvSpPr>
        <p:spPr>
          <a:xfrm>
            <a:off x="799381" y="2854460"/>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핸드폰</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뚜껑</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21" name="직사각형 20">
            <a:extLst>
              <a:ext uri="{FF2B5EF4-FFF2-40B4-BE49-F238E27FC236}">
                <a16:creationId xmlns:a16="http://schemas.microsoft.com/office/drawing/2014/main" id="{436A2F74-61F1-F4B2-8B46-AE36B21F2FD4}"/>
              </a:ext>
            </a:extLst>
          </p:cNvPr>
          <p:cNvSpPr/>
          <p:nvPr/>
        </p:nvSpPr>
        <p:spPr>
          <a:xfrm>
            <a:off x="6498141" y="2006207"/>
            <a:ext cx="5120483" cy="3240350"/>
          </a:xfrm>
          <a:prstGeom prst="rect">
            <a:avLst/>
          </a:prstGeom>
          <a:solidFill>
            <a:schemeClr val="dk1">
              <a:alpha val="48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B79AF06F-8127-A9BE-FF3B-3399400DB861}"/>
              </a:ext>
            </a:extLst>
          </p:cNvPr>
          <p:cNvSpPr txBox="1"/>
          <p:nvPr/>
        </p:nvSpPr>
        <p:spPr>
          <a:xfrm>
            <a:off x="6498141" y="2789002"/>
            <a:ext cx="5120483" cy="1654748"/>
          </a:xfrm>
          <a:prstGeom prst="rect">
            <a:avLst/>
          </a:prstGeom>
          <a:noFill/>
        </p:spPr>
        <p:txBody>
          <a:bodyPr wrap="square">
            <a:spAutoFit/>
          </a:bodyPr>
          <a:lstStyle/>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노트북</a:t>
            </a:r>
            <a:endParaRPr lang="en-US" altLang="ko-KR" sz="3600" b="1" dirty="0">
              <a:solidFill>
                <a:schemeClr val="bg2"/>
              </a:solidFill>
              <a:latin typeface="Times New Roman" panose="02020603050405020304" pitchFamily="18" charset="0"/>
              <a:cs typeface="Times New Roman" panose="02020603050405020304" pitchFamily="18" charset="0"/>
            </a:endParaRPr>
          </a:p>
          <a:p>
            <a:pPr algn="ctr">
              <a:lnSpc>
                <a:spcPct val="150000"/>
              </a:lnSpc>
            </a:pPr>
            <a:r>
              <a:rPr lang="ko-KR" altLang="en-US" sz="3600" b="1" dirty="0">
                <a:solidFill>
                  <a:schemeClr val="bg2"/>
                </a:solidFill>
                <a:latin typeface="Times New Roman" panose="02020603050405020304" pitchFamily="18" charset="0"/>
                <a:cs typeface="Times New Roman" panose="02020603050405020304" pitchFamily="18" charset="0"/>
              </a:rPr>
              <a:t>뚜껑</a:t>
            </a:r>
            <a:r>
              <a:rPr lang="en-US" altLang="ko-KR" sz="3600" b="1" dirty="0">
                <a:solidFill>
                  <a:schemeClr val="bg2"/>
                </a:solidFill>
                <a:latin typeface="Times New Roman" panose="02020603050405020304" pitchFamily="18" charset="0"/>
                <a:cs typeface="Times New Roman" panose="02020603050405020304" pitchFamily="18" charset="0"/>
              </a:rPr>
              <a:t>.mp4</a:t>
            </a:r>
          </a:p>
        </p:txBody>
      </p:sp>
      <p:sp>
        <p:nvSpPr>
          <p:cNvPr id="23" name="TextBox 22">
            <a:extLst>
              <a:ext uri="{FF2B5EF4-FFF2-40B4-BE49-F238E27FC236}">
                <a16:creationId xmlns:a16="http://schemas.microsoft.com/office/drawing/2014/main" id="{23DE2FDD-EA9C-570F-3C43-D20845773837}"/>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a:t>
            </a:r>
            <a:r>
              <a:rPr lang="en-US" altLang="ko-KR" sz="1500" dirty="0">
                <a:latin typeface="Times New Roman" panose="02020603050405020304" pitchFamily="18" charset="0"/>
                <a:cs typeface="Times New Roman" panose="02020603050405020304" pitchFamily="18" charset="0"/>
              </a:rPr>
              <a:t>Video Clip</a:t>
            </a:r>
            <a:endParaRPr lang="ko-KR"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5658691"/>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1990</TotalTime>
  <Words>4425</Words>
  <Application>Microsoft Office PowerPoint</Application>
  <PresentationFormat>와이드스크린</PresentationFormat>
  <Paragraphs>288</Paragraphs>
  <Slides>19</Slides>
  <Notes>19</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19</vt:i4>
      </vt:variant>
    </vt:vector>
  </HeadingPairs>
  <TitlesOfParts>
    <vt:vector size="25" baseType="lpstr">
      <vt:lpstr>noto</vt:lpstr>
      <vt:lpstr>맑은 고딕</vt:lpstr>
      <vt:lpstr>Arial</vt:lpstr>
      <vt:lpstr>Cambria Math</vt:lpstr>
      <vt:lpstr>Times New Roman</vt:lpstr>
      <vt:lpstr>Office 테마</vt:lpstr>
      <vt:lpstr>Inline 3D Scanning Prototype System  for Industrial Part Inspection  with 2D Camera and Line Laser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윤기 노</dc:creator>
  <cp:lastModifiedBy>윤기 노</cp:lastModifiedBy>
  <cp:revision>408</cp:revision>
  <dcterms:created xsi:type="dcterms:W3CDTF">2024-12-17T07:15:11Z</dcterms:created>
  <dcterms:modified xsi:type="dcterms:W3CDTF">2024-12-20T05:09:52Z</dcterms:modified>
</cp:coreProperties>
</file>